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43"/>
  </p:notesMasterIdLst>
  <p:handoutMasterIdLst>
    <p:handoutMasterId r:id="rId44"/>
  </p:handoutMasterIdLst>
  <p:sldIdLst>
    <p:sldId id="380" r:id="rId3"/>
    <p:sldId id="502" r:id="rId4"/>
    <p:sldId id="508" r:id="rId5"/>
    <p:sldId id="509" r:id="rId6"/>
    <p:sldId id="483" r:id="rId7"/>
    <p:sldId id="510" r:id="rId8"/>
    <p:sldId id="381" r:id="rId9"/>
    <p:sldId id="539" r:id="rId10"/>
    <p:sldId id="436" r:id="rId11"/>
    <p:sldId id="512" r:id="rId12"/>
    <p:sldId id="392" r:id="rId13"/>
    <p:sldId id="437" r:id="rId14"/>
    <p:sldId id="538" r:id="rId15"/>
    <p:sldId id="416" r:id="rId16"/>
    <p:sldId id="513" r:id="rId17"/>
    <p:sldId id="514" r:id="rId18"/>
    <p:sldId id="515" r:id="rId19"/>
    <p:sldId id="516" r:id="rId20"/>
    <p:sldId id="409" r:id="rId21"/>
    <p:sldId id="517" r:id="rId22"/>
    <p:sldId id="519" r:id="rId23"/>
    <p:sldId id="522" r:id="rId24"/>
    <p:sldId id="494" r:id="rId25"/>
    <p:sldId id="523" r:id="rId26"/>
    <p:sldId id="442" r:id="rId27"/>
    <p:sldId id="526" r:id="rId28"/>
    <p:sldId id="540" r:id="rId29"/>
    <p:sldId id="527" r:id="rId30"/>
    <p:sldId id="528" r:id="rId31"/>
    <p:sldId id="529" r:id="rId32"/>
    <p:sldId id="530" r:id="rId33"/>
    <p:sldId id="525" r:id="rId34"/>
    <p:sldId id="531" r:id="rId35"/>
    <p:sldId id="532" r:id="rId36"/>
    <p:sldId id="534" r:id="rId37"/>
    <p:sldId id="535" r:id="rId38"/>
    <p:sldId id="533" r:id="rId39"/>
    <p:sldId id="541" r:id="rId40"/>
    <p:sldId id="536" r:id="rId41"/>
    <p:sldId id="324" r:id="rId4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948666-101C-466B-950A-5689298DB1E7}">
          <p14:sldIdLst>
            <p14:sldId id="380"/>
            <p14:sldId id="502"/>
            <p14:sldId id="508"/>
            <p14:sldId id="509"/>
            <p14:sldId id="483"/>
            <p14:sldId id="510"/>
            <p14:sldId id="381"/>
            <p14:sldId id="539"/>
            <p14:sldId id="436"/>
            <p14:sldId id="512"/>
            <p14:sldId id="392"/>
            <p14:sldId id="437"/>
            <p14:sldId id="538"/>
            <p14:sldId id="416"/>
            <p14:sldId id="513"/>
            <p14:sldId id="514"/>
            <p14:sldId id="515"/>
            <p14:sldId id="516"/>
            <p14:sldId id="409"/>
            <p14:sldId id="517"/>
            <p14:sldId id="519"/>
            <p14:sldId id="522"/>
            <p14:sldId id="494"/>
            <p14:sldId id="523"/>
          </p14:sldIdLst>
        </p14:section>
        <p14:section name="Untitled Section" id="{ACCCB515-2C3B-42E2-A288-31E5CB70F89C}">
          <p14:sldIdLst>
            <p14:sldId id="442"/>
            <p14:sldId id="526"/>
            <p14:sldId id="540"/>
            <p14:sldId id="527"/>
            <p14:sldId id="528"/>
            <p14:sldId id="529"/>
            <p14:sldId id="530"/>
            <p14:sldId id="525"/>
            <p14:sldId id="531"/>
            <p14:sldId id="532"/>
            <p14:sldId id="534"/>
            <p14:sldId id="535"/>
            <p14:sldId id="533"/>
            <p14:sldId id="541"/>
            <p14:sldId id="536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6642" autoAdjust="0"/>
  </p:normalViewPr>
  <p:slideViewPr>
    <p:cSldViewPr snapToGrid="0">
      <p:cViewPr varScale="1">
        <p:scale>
          <a:sx n="91" d="100"/>
          <a:sy n="91" d="100"/>
        </p:scale>
        <p:origin x="39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27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msa-ep.com\RanchoCordova\Engineering\Client\Nichols\20-2759%202020%20Statewide%20Bridge%20Needs\NBI%20Data%20Analysis\4%20-%20Reduced%20NBI%20--%20StateMap_County%20Results_Summary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LOCAL Bridges</a:t>
            </a:r>
          </a:p>
        </c:rich>
      </c:tx>
      <c:layout>
        <c:manualLayout>
          <c:xMode val="edge"/>
          <c:yMode val="edge"/>
          <c:x val="0.33380630295437902"/>
          <c:y val="2.88673118026561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FF7-4897-A039-0A98D76060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F7-4897-A039-0A98D7606089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FF7-4897-A039-0A98D7606089}"/>
              </c:ext>
            </c:extLst>
          </c:dPt>
          <c:dLbls>
            <c:dLbl>
              <c:idx val="0"/>
              <c:layout>
                <c:manualLayout>
                  <c:x val="-0.22831727795213605"/>
                  <c:y val="2.20096137644570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GOOD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fld id="{B5669201-2CC0-4D8E-9BE3-2262263D64D9}" type="VALU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63338218312134"/>
                      <c:h val="0.22355552147761931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FF7-4897-A039-0A98D7606089}"/>
                </c:ext>
              </c:extLst>
            </c:dLbl>
            <c:dLbl>
              <c:idx val="1"/>
              <c:layout>
                <c:manualLayout>
                  <c:x val="0.19966351432385041"/>
                  <c:y val="-0.145392095054723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FAIR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fld id="{7CEF68D0-11B0-441C-96FA-09AE9C22B51D}" type="VALU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27874970842079"/>
                      <c:h val="0.2889689158453373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F7-4897-A039-0A98D7606089}"/>
                </c:ext>
              </c:extLst>
            </c:dLbl>
            <c:dLbl>
              <c:idx val="2"/>
              <c:layout>
                <c:manualLayout>
                  <c:x val="0.18005611883855599"/>
                  <c:y val="0.203291810314633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POOR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fld id="{20DDB3DB-6D6E-421B-8497-1813D6BC8A9E}" type="VALU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2739244951712"/>
                      <c:h val="0.22666181023492984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F7-4897-A039-0A98D76060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Figures!$B$4:$D$4</c:f>
              <c:strCache>
                <c:ptCount val="3"/>
                <c:pt idx="0">
                  <c:v>Good</c:v>
                </c:pt>
                <c:pt idx="1">
                  <c:v>Fair </c:v>
                </c:pt>
                <c:pt idx="2">
                  <c:v>Poor</c:v>
                </c:pt>
              </c:strCache>
            </c:strRef>
          </c:cat>
          <c:val>
            <c:numRef>
              <c:f>Figures!$B$5:$D$5</c:f>
              <c:numCache>
                <c:formatCode>0.0%</c:formatCode>
                <c:ptCount val="3"/>
                <c:pt idx="0">
                  <c:v>0.4785859269923402</c:v>
                </c:pt>
                <c:pt idx="1">
                  <c:v>0.40614041839045434</c:v>
                </c:pt>
                <c:pt idx="2">
                  <c:v>0.1152736546172074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Figures!$B$8:$D$8</c15:f>
                <c15:dlblRangeCache>
                  <c:ptCount val="3"/>
                  <c:pt idx="0">
                    <c:v>34,431,955 SF,
6821 Bridges</c:v>
                  </c:pt>
                  <c:pt idx="1">
                    <c:v>29,219,849 SF,
4483 Bridges</c:v>
                  </c:pt>
                  <c:pt idx="2">
                    <c:v>8,293,385 SF,
1035 Bridges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3FF7-4897-A039-0A98D76060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STATE bridges</a:t>
            </a:r>
          </a:p>
        </c:rich>
      </c:tx>
      <c:layout>
        <c:manualLayout>
          <c:xMode val="edge"/>
          <c:yMode val="edge"/>
          <c:x val="0.33328352174942311"/>
          <c:y val="1.46494122137572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198880509413523"/>
          <c:y val="0.22305096520427681"/>
          <c:w val="0.59171523421571814"/>
          <c:h val="0.6921130962776180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ACA-44AF-92A9-6DE4381870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ACA-44AF-92A9-6DE4381870C9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ACA-44AF-92A9-6DE4381870C9}"/>
              </c:ext>
            </c:extLst>
          </c:dPt>
          <c:dLbls>
            <c:dLbl>
              <c:idx val="0"/>
              <c:layout>
                <c:manualLayout>
                  <c:x val="-0.24711175808906238"/>
                  <c:y val="-0.188666575807002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ACA-44AF-92A9-6DE4381870C9}"/>
                </c:ext>
              </c:extLst>
            </c:dLbl>
            <c:dLbl>
              <c:idx val="1"/>
              <c:layout>
                <c:manualLayout>
                  <c:x val="0.17731414794870098"/>
                  <c:y val="0.136797431309361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CA-44AF-92A9-6DE4381870C9}"/>
                </c:ext>
              </c:extLst>
            </c:dLbl>
            <c:dLbl>
              <c:idx val="2"/>
              <c:layout>
                <c:manualLayout>
                  <c:x val="0.1335323654097435"/>
                  <c:y val="9.5916815635361456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CA-44AF-92A9-6DE4381870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Figures!$Z$13:$AB$13</c:f>
              <c:strCache>
                <c:ptCount val="3"/>
                <c:pt idx="0">
                  <c:v>Good</c:v>
                </c:pt>
                <c:pt idx="1">
                  <c:v>Fair </c:v>
                </c:pt>
                <c:pt idx="2">
                  <c:v>Poor</c:v>
                </c:pt>
              </c:strCache>
            </c:strRef>
          </c:cat>
          <c:val>
            <c:numRef>
              <c:f>Figures!$Z$14:$AB$14</c:f>
              <c:numCache>
                <c:formatCode>0.0%</c:formatCode>
                <c:ptCount val="3"/>
                <c:pt idx="0">
                  <c:v>0.749</c:v>
                </c:pt>
                <c:pt idx="1">
                  <c:v>0.218</c:v>
                </c:pt>
                <c:pt idx="2">
                  <c:v>3.3000000000000002E-2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CA-44AF-92A9-6DE4381870C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814764019296615"/>
          <c:y val="9.1753743466732984E-2"/>
          <c:w val="0.77427604131700345"/>
          <c:h val="0.809577980032169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34-4EA3-BC4D-334EF6EC26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34-4EA3-BC4D-334EF6EC26C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34-4EA3-BC4D-334EF6EC26C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434-4EA3-BC4D-334EF6EC26C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434-4EA3-BC4D-334EF6EC26C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434-4EA3-BC4D-334EF6EC26C2}"/>
              </c:ext>
            </c:extLst>
          </c:dPt>
          <c:dLbls>
            <c:dLbl>
              <c:idx val="0"/>
              <c:layout>
                <c:manualLayout>
                  <c:x val="-4.8062616702397851E-2"/>
                  <c:y val="0.185149299519378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B9AA8293-A1E4-4333-9D89-098892E587DC}" type="CATEGORYNAME">
                      <a:rPr lang="en-US" sz="160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16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[CATEGORY NAME]</a:t>
                    </a:fld>
                    <a:endParaRPr lang="en-US" sz="16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>
                      <a:defRPr sz="16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sz="1600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$2.4 billion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493300852618753"/>
                      <c:h val="0.2950842555785977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434-4EA3-BC4D-334EF6EC26C2}"/>
                </c:ext>
              </c:extLst>
            </c:dLbl>
            <c:dLbl>
              <c:idx val="1"/>
              <c:layout>
                <c:manualLayout>
                  <c:x val="-9.155245667373195E-2"/>
                  <c:y val="-0.14463138936466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D51F08C1-3545-4466-957C-1198C98BAB70}" type="CATEGORYNAME">
                      <a:rPr lang="en-US" sz="16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16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[CATEGORY NAME]</a:t>
                    </a:fld>
                    <a:r>
                      <a:rPr lang="en-US" sz="1600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</a:p>
                  <a:p>
                    <a:pPr>
                      <a:defRPr sz="16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sz="1600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$1.21 billion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45676004872104"/>
                      <c:h val="0.289990012073758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434-4EA3-BC4D-334EF6EC26C2}"/>
                </c:ext>
              </c:extLst>
            </c:dLbl>
            <c:dLbl>
              <c:idx val="2"/>
              <c:layout>
                <c:manualLayout>
                  <c:x val="0.19601484649985135"/>
                  <c:y val="-0.103566371574923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AB5A16D4-BBD8-47D5-8A2A-EB35538B7B7E}" type="CATEGORYNAME">
                      <a:rPr lang="en-US" sz="160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16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[CATEGORY NAME]</a:t>
                    </a:fld>
                    <a:endParaRPr lang="en-US" sz="16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>
                      <a:defRPr sz="16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sz="1600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$2.63 billion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743149798114455"/>
                      <c:h val="0.236162309818251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434-4EA3-BC4D-334EF6EC26C2}"/>
                </c:ext>
              </c:extLst>
            </c:dLbl>
            <c:dLbl>
              <c:idx val="3"/>
              <c:layout>
                <c:manualLayout>
                  <c:x val="-8.900107687291911E-2"/>
                  <c:y val="9.76984208142813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575F7748-EB3B-41D1-9817-F45BAF507A34}" type="CATEGORYNAME">
                      <a:rPr lang="en-US" sz="16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1600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[CATEGORY NAME]</a:t>
                    </a:fld>
                    <a:r>
                      <a:rPr lang="en-US" sz="1600" baseline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</a:p>
                  <a:p>
                    <a:pPr>
                      <a:defRPr sz="1600"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sz="1600" baseline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$120 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40931709132344"/>
                      <c:h val="0.2533402480534089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434-4EA3-BC4D-334EF6EC26C2}"/>
                </c:ext>
              </c:extLst>
            </c:dLbl>
            <c:dLbl>
              <c:idx val="4"/>
              <c:layout>
                <c:manualLayout>
                  <c:x val="1.0570808510918572E-2"/>
                  <c:y val="-1.02462638598746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FFB59F78-E9F3-45C8-B49F-A3148E3D7BBD}" type="CATEGORYNAME">
                      <a:rPr lang="en-US" sz="1600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1600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[CATEGORY NAME]</a:t>
                    </a:fld>
                    <a:endParaRPr lang="en-US" sz="16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>
                      <a:defRPr sz="1600"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sz="1600" baseline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$309 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556252613969052"/>
                      <c:h val="0.12488422713394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434-4EA3-BC4D-334EF6EC26C2}"/>
                </c:ext>
              </c:extLst>
            </c:dLbl>
            <c:dLbl>
              <c:idx val="5"/>
              <c:layout>
                <c:manualLayout>
                  <c:x val="0.1468504681238906"/>
                  <c:y val="8.065937366447135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68DDF1E8-8042-4673-950D-1FD18959A577}" type="CATEGORYNAME">
                      <a:rPr lang="en-US" sz="160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16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[CATEGORY NAME]</a:t>
                    </a:fld>
                    <a:endParaRPr lang="en-US" sz="16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>
                      <a:defRPr sz="16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sz="1600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$508 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245513601063523"/>
                      <c:h val="0.185437651837953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434-4EA3-BC4D-334EF6EC26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Summary!$K$5:$K$10</c:f>
              <c:strCache>
                <c:ptCount val="6"/>
                <c:pt idx="0">
                  <c:v>Bridge Replacement </c:v>
                </c:pt>
                <c:pt idx="1">
                  <c:v>Bridge Preservation</c:v>
                </c:pt>
                <c:pt idx="2">
                  <c:v>Bridge Widening</c:v>
                </c:pt>
                <c:pt idx="3">
                  <c:v>Bridge Strengthening</c:v>
                </c:pt>
                <c:pt idx="4">
                  <c:v>Bridge Seismic Retrofit</c:v>
                </c:pt>
                <c:pt idx="5">
                  <c:v>Bridge Scour</c:v>
                </c:pt>
              </c:strCache>
            </c:strRef>
          </c:cat>
          <c:val>
            <c:numRef>
              <c:f>Summary!$L$5:$L$10</c:f>
              <c:numCache>
                <c:formatCode>"$"#,##0</c:formatCode>
                <c:ptCount val="6"/>
                <c:pt idx="0">
                  <c:v>2400000000</c:v>
                </c:pt>
                <c:pt idx="1">
                  <c:v>1210000000</c:v>
                </c:pt>
                <c:pt idx="2">
                  <c:v>2630000000</c:v>
                </c:pt>
                <c:pt idx="3">
                  <c:v>120000000</c:v>
                </c:pt>
                <c:pt idx="4">
                  <c:v>309000000</c:v>
                </c:pt>
                <c:pt idx="5">
                  <c:v>508000000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434-4EA3-BC4D-334EF6EC26C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082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35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% poor&gt;= 15%</a:t>
            </a:r>
          </a:p>
          <a:p>
            <a:r>
              <a:rPr lang="en-US" dirty="0"/>
              <a:t>Yellow between 4-15%</a:t>
            </a:r>
          </a:p>
          <a:p>
            <a:r>
              <a:rPr lang="en-US" dirty="0"/>
              <a:t>Green &lt;4%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49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00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 </a:t>
            </a:r>
          </a:p>
          <a:p>
            <a:endParaRPr lang="en-US" dirty="0"/>
          </a:p>
          <a:p>
            <a:r>
              <a:rPr lang="en-US" dirty="0"/>
              <a:t>$3.08 billion/year to stay at PCI =65 (DM = $36 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12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 </a:t>
            </a:r>
          </a:p>
          <a:p>
            <a:endParaRPr lang="en-US" dirty="0"/>
          </a:p>
          <a:p>
            <a:r>
              <a:rPr lang="en-US" dirty="0"/>
              <a:t>$6.8 billion/year then $2.5 billion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08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8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https://leginfo.legislature.ca.gov/faces/billTextClient.xhtml?bill_id=201720180SB1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5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5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27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EE0F9-6674-496F-81B4-A2383175DB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PCIs of #335 agencies reported in 2020. They all increase by 1 point.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County PCI - 61.3 (#43 counties) - 60.2 (2018)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City PCI - 68.3 (#292 cities) - 67.3 (2018)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 PCI - 65.7 - 64.7 (2018)</a:t>
            </a:r>
          </a:p>
          <a:p>
            <a:endParaRPr lang="en-US" b="1" dirty="0"/>
          </a:p>
          <a:p>
            <a:endParaRPr lang="en-US" dirty="0"/>
          </a:p>
          <a:p>
            <a:r>
              <a:rPr lang="en-US" dirty="0"/>
              <a:t>2106 PCI = 65.42</a:t>
            </a:r>
          </a:p>
          <a:p>
            <a:r>
              <a:rPr lang="en-US" dirty="0"/>
              <a:t>2018</a:t>
            </a:r>
            <a:r>
              <a:rPr lang="en-US" baseline="0" dirty="0"/>
              <a:t> PCI = 64.76</a:t>
            </a:r>
            <a:endParaRPr lang="en-US" dirty="0"/>
          </a:p>
          <a:p>
            <a:endParaRPr lang="en-US" dirty="0"/>
          </a:p>
          <a:p>
            <a:r>
              <a:rPr lang="en-US" dirty="0"/>
              <a:t>2012</a:t>
            </a:r>
          </a:p>
          <a:p>
            <a:r>
              <a:rPr lang="en-US" dirty="0"/>
              <a:t>Cities = 68</a:t>
            </a:r>
          </a:p>
          <a:p>
            <a:r>
              <a:rPr lang="en-US" dirty="0"/>
              <a:t>Counties =</a:t>
            </a:r>
            <a:r>
              <a:rPr lang="en-US" baseline="0" dirty="0"/>
              <a:t> 62</a:t>
            </a:r>
          </a:p>
          <a:p>
            <a:endParaRPr lang="en-US" dirty="0"/>
          </a:p>
          <a:p>
            <a:r>
              <a:rPr lang="en-US" dirty="0"/>
              <a:t>2010</a:t>
            </a:r>
          </a:p>
          <a:p>
            <a:r>
              <a:rPr lang="en-US" dirty="0"/>
              <a:t>Cities</a:t>
            </a:r>
            <a:r>
              <a:rPr lang="en-US" baseline="0" dirty="0"/>
              <a:t> = 68</a:t>
            </a:r>
          </a:p>
          <a:p>
            <a:r>
              <a:rPr lang="en-US" baseline="0" dirty="0"/>
              <a:t>Counties = 64</a:t>
            </a:r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98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#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County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Category Change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2018 Color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2020 Color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PCI Notes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Alpine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Better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Blue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2018 PCI (41) – use 2016 data; 2020 PCI (58) – NCE updated PMP after 2018 statewide survey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Contra Costa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Worse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Green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Blue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2018 PCI (71); 2020 PCI (70.2)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Monterey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Better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Blue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Most of agencies with updated PCI this year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Plumas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Worse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Green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Blue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2018 PCI (73); 2020 PCI (70.8)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San Bernardino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Better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Blue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Green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More agencies responded in 2020 survey (14 agencies, it was only 9 agencies in 2018)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San Bernardino County – PCI changes from 74 to 85 in 2020 (2645 CL miles)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Twentynine Palms – PCI changes form 71 to 77 in 2020 (158 CL miles)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San Mateo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Worse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Green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Blue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2018 PCI (72); 2020 PCI (70.8); all from MTC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San Mateo County – PCI changes from 74 to 53 in 2020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Pacifica – PCI changes from 51 to 41 in 2020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Shasta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Worse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Blue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Shasta County did PMP update after 2018 Statewide survey. County PCI went from 64 (2018 incorrect number) to 50.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4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70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2016 –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67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2016 $70 billion</a:t>
            </a:r>
          </a:p>
          <a:p>
            <a:r>
              <a:rPr lang="en-US" dirty="0"/>
              <a:t>2018 $61.7 billion</a:t>
            </a:r>
          </a:p>
          <a:p>
            <a:r>
              <a:rPr lang="en-US" dirty="0"/>
              <a:t>2020 $75.3 billion (22% increase)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2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sv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17416D5-37F3-4A9A-A8EE-6FF978F33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861" b="28194"/>
          <a:stretch/>
        </p:blipFill>
        <p:spPr>
          <a:xfrm>
            <a:off x="0" y="2115047"/>
            <a:ext cx="12192000" cy="474295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A066F5-7C89-4374-A429-4669A20B9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948" y="669321"/>
            <a:ext cx="8334103" cy="103685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37B3A04-C6A9-41E4-B188-CDF0BC5301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5909" y="1869497"/>
            <a:ext cx="1657350" cy="27432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0C48E2D-DAB8-4F33-AEF4-182E2A5114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41876" y="6350535"/>
            <a:ext cx="1188777" cy="34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D1657C-AD81-4E12-B17C-F4274089422D}"/>
              </a:ext>
            </a:extLst>
          </p:cNvPr>
          <p:cNvGrpSpPr/>
          <p:nvPr userDrawn="1"/>
        </p:nvGrpSpPr>
        <p:grpSpPr>
          <a:xfrm>
            <a:off x="2873439" y="6188679"/>
            <a:ext cx="3288276" cy="508719"/>
            <a:chOff x="630580" y="5993696"/>
            <a:chExt cx="3288276" cy="50871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E45D2F-2936-49B1-A159-90D022C50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4004" y="6037298"/>
              <a:ext cx="462783" cy="46511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E42F44D-79F4-4AF3-8188-B6D0E1CBF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80" y="6057557"/>
              <a:ext cx="535075" cy="43676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CE7FBA6-82DE-49CE-B4A5-D70AA89D3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7869" y="6113576"/>
              <a:ext cx="961195" cy="324722"/>
            </a:xfrm>
            <a:prstGeom prst="rect">
              <a:avLst/>
            </a:prstGeom>
          </p:spPr>
        </p:pic>
        <p:pic>
          <p:nvPicPr>
            <p:cNvPr id="16" name="Picture 18" descr="dpw85x85[1]">
              <a:extLst>
                <a:ext uri="{FF2B5EF4-FFF2-40B4-BE49-F238E27FC236}">
                  <a16:creationId xmlns:a16="http://schemas.microsoft.com/office/drawing/2014/main" id="{6848732B-86A7-4E42-A91A-FD7E364EB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487" y="6045395"/>
              <a:ext cx="436744" cy="44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22">
              <a:extLst>
                <a:ext uri="{FF2B5EF4-FFF2-40B4-BE49-F238E27FC236}">
                  <a16:creationId xmlns:a16="http://schemas.microsoft.com/office/drawing/2014/main" id="{D73B6382-171B-4F9D-BD65-31219977CC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1775" y="5993696"/>
              <a:ext cx="687081" cy="497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Trebuchet MS" pitchFamily="34" charset="0"/>
                </a:rPr>
                <a:t>RTPA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Trebuchet MS" pitchFamily="34" charset="0"/>
                </a:rPr>
                <a:t>RCTF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6256869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743704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 userDrawn="1"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3A725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222" y="1333653"/>
            <a:ext cx="5120640" cy="25603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1222" y="4032069"/>
            <a:ext cx="5120640" cy="1600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688180" y="0"/>
            <a:ext cx="5503819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3112" y="1828800"/>
            <a:ext cx="9601200" cy="4343400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5C1022-C977-4DFC-8C79-5DB6A2526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377" y="333330"/>
            <a:ext cx="9601200" cy="10368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0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377" y="333330"/>
            <a:ext cx="9601200" cy="10368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2377" y="1662845"/>
            <a:ext cx="4572000" cy="850392"/>
          </a:xfrm>
        </p:spPr>
        <p:txBody>
          <a:bodyPr anchor="ctr">
            <a:normAutofit/>
          </a:bodyPr>
          <a:lstStyle>
            <a:lvl1pPr marL="0" indent="0">
              <a:buNone/>
              <a:defRPr sz="2600" b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2377" y="2539145"/>
            <a:ext cx="4572000" cy="34671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61577" y="1662847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61577" y="2539145"/>
            <a:ext cx="4572000" cy="34671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32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7131" y="1700889"/>
            <a:ext cx="6236445" cy="4343400"/>
          </a:xfrm>
        </p:spPr>
        <p:txBody>
          <a:bodyPr>
            <a:norm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2377" y="1700889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1ADCBB-7ACF-4E5F-BB42-76FD741FC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377" y="333330"/>
            <a:ext cx="9601200" cy="10368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61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2377" y="5125398"/>
            <a:ext cx="4572000" cy="839102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32377" y="1613206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7137399" y="1613206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C41319-9EA4-4651-BB07-783B8E11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377" y="333330"/>
            <a:ext cx="9601200" cy="10368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CB8C084-DA71-423D-A71E-2AEA3A07D51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137399" y="5125398"/>
            <a:ext cx="4572000" cy="839102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475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 userDrawn="1"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3A725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222" y="1333653"/>
            <a:ext cx="5120640" cy="25603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1222" y="4032069"/>
            <a:ext cx="5120640" cy="1600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688180" y="0"/>
            <a:ext cx="5503819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CDF103-2FB9-4154-A510-338122A8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377" y="333330"/>
            <a:ext cx="9601200" cy="10368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94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9549BF-A10D-4464-B072-E9A2646B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56" y="208681"/>
            <a:ext cx="11403688" cy="1036850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29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156" y="208681"/>
            <a:ext cx="11403688" cy="1036850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957" y="1420539"/>
            <a:ext cx="5328827" cy="8503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600" b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957" y="2296839"/>
            <a:ext cx="5328827" cy="34671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8217" y="1423206"/>
            <a:ext cx="5379627" cy="8477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600" b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8217" y="2299504"/>
            <a:ext cx="5379627" cy="34671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6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56" y="1476375"/>
            <a:ext cx="11403688" cy="409575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930900" y="196018"/>
            <a:ext cx="9832621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 sz="3600"/>
              <a:t>Click to edit Master title style</a:t>
            </a:r>
            <a:endParaRPr lang="en-US" sz="3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D5A467-753C-4C41-9A8F-1F3FE3EB3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56" y="208681"/>
            <a:ext cx="11403688" cy="1036850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9549BF-A10D-4464-B072-E9A2646B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56" y="208681"/>
            <a:ext cx="11403688" cy="1036850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73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1" y="1292559"/>
            <a:ext cx="5120640" cy="25603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1" y="3990975"/>
            <a:ext cx="5120640" cy="16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F618FCB-A50B-49B5-8FA4-86D24DD520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228" r="35767" b="28396"/>
          <a:stretch/>
        </p:blipFill>
        <p:spPr>
          <a:xfrm>
            <a:off x="7277561" y="14216"/>
            <a:ext cx="4914439" cy="686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1" y="1292559"/>
            <a:ext cx="5120640" cy="25603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1" y="3990975"/>
            <a:ext cx="5120640" cy="16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22F29D6-CE6E-4191-9355-922241D120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1" y="1"/>
            <a:ext cx="5981700" cy="47910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9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198" y="1445623"/>
            <a:ext cx="7487646" cy="434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4155" y="1445623"/>
            <a:ext cx="3611787" cy="4343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67927B-BA84-4548-A449-ACDAE713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56" y="208681"/>
            <a:ext cx="11403688" cy="1036850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0125" y="1828800"/>
            <a:ext cx="9601200" cy="43434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930900" y="196018"/>
            <a:ext cx="9832621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 sz="3600"/>
              <a:t>Click to edit Master title style</a:t>
            </a:r>
            <a:endParaRPr lang="en-US" sz="36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34100" y="348418"/>
            <a:ext cx="9832621" cy="10368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1">
                    <a:lumMod val="75000"/>
                  </a:schemeClr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3017D-E168-4BB5-B10F-265DCCEE0197}"/>
              </a:ext>
            </a:extLst>
          </p:cNvPr>
          <p:cNvSpPr/>
          <p:nvPr userDrawn="1"/>
        </p:nvSpPr>
        <p:spPr>
          <a:xfrm>
            <a:off x="0" y="6278881"/>
            <a:ext cx="12192000" cy="57912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50584" y="6394744"/>
            <a:ext cx="1188777" cy="33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822210" y="6607127"/>
            <a:ext cx="19367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www.SaveCaliforniaStreets.org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2CA0F-9060-4A4D-AAE8-62B2B77BA1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678" y="6331732"/>
            <a:ext cx="1463492" cy="46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4" r:id="rId4"/>
    <p:sldLayoutId id="2147483660" r:id="rId5"/>
    <p:sldLayoutId id="2147483691" r:id="rId6"/>
    <p:sldLayoutId id="2147483655" r:id="rId7"/>
    <p:sldLayoutId id="2147483656" r:id="rId8"/>
    <p:sldLayoutId id="2147483678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51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26D613F-8A61-4B59-A0C0-CC19E418F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9861" b="28194"/>
          <a:stretch/>
        </p:blipFill>
        <p:spPr>
          <a:xfrm rot="16200000">
            <a:off x="-1914708" y="1824174"/>
            <a:ext cx="6857524" cy="321012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52978" y="610748"/>
            <a:ext cx="9618132" cy="10368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276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8292818" y="6559078"/>
            <a:ext cx="19367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www.SaveCaliforniaStreets.org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523EDBF-33CE-4E97-B5B1-7302B8BC55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98333" y="6388659"/>
            <a:ext cx="1188777" cy="34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circle&#10;&#10;Description automatically generated">
            <a:extLst>
              <a:ext uri="{FF2B5EF4-FFF2-40B4-BE49-F238E27FC236}">
                <a16:creationId xmlns:a16="http://schemas.microsoft.com/office/drawing/2014/main" id="{A2173981-E220-4719-9E53-170CC49925E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22" y="6388659"/>
            <a:ext cx="115503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2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1" r:id="rId4"/>
    <p:sldLayoutId id="2147483672" r:id="rId5"/>
    <p:sldLayoutId id="2147483673" r:id="rId6"/>
    <p:sldLayoutId id="214748369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5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532709" y="730673"/>
            <a:ext cx="9143999" cy="1036850"/>
          </a:xfrm>
        </p:spPr>
        <p:txBody>
          <a:bodyPr anchor="b">
            <a:normAutofit fontScale="90000"/>
          </a:bodyPr>
          <a:lstStyle>
            <a:lvl1pPr algn="l">
              <a:defRPr sz="3600">
                <a:solidFill>
                  <a:schemeClr val="tx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California Statewide Local Streets &amp; Roads Needs Assessment - 2020 Update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4294967295"/>
          </p:nvPr>
        </p:nvSpPr>
        <p:spPr>
          <a:xfrm>
            <a:off x="1532708" y="2027974"/>
            <a:ext cx="5930537" cy="968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0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rgbClr val="FF0000"/>
                </a:solidFill>
              </a:rPr>
              <a:t>Add your agency info here</a:t>
            </a:r>
          </a:p>
        </p:txBody>
      </p:sp>
    </p:spTree>
    <p:extLst>
      <p:ext uri="{BB962C8B-B14F-4D97-AF65-F5344CB8AC3E}">
        <p14:creationId xmlns:p14="http://schemas.microsoft.com/office/powerpoint/2010/main" val="1042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3D713-31C3-49B4-9728-F21B9488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" y="188561"/>
            <a:ext cx="2521497" cy="5903361"/>
          </a:xfrm>
        </p:spPr>
        <p:txBody>
          <a:bodyPr/>
          <a:lstStyle/>
          <a:p>
            <a:r>
              <a:rPr lang="en-US" dirty="0"/>
              <a:t>PCI of 66 Looks Like This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25659A-1473-4363-8904-138631896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063" y="0"/>
            <a:ext cx="9119937" cy="683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Average PCIs Don’t Tell the Whole Story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C3768D-8423-4F2F-8B66-AFB4E2C9BF87}"/>
              </a:ext>
            </a:extLst>
          </p:cNvPr>
          <p:cNvGrpSpPr/>
          <p:nvPr/>
        </p:nvGrpSpPr>
        <p:grpSpPr>
          <a:xfrm>
            <a:off x="3117669" y="1538964"/>
            <a:ext cx="4566118" cy="5319036"/>
            <a:chOff x="3117669" y="1538964"/>
            <a:chExt cx="4566118" cy="53190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" t="7243" b="7077"/>
            <a:stretch/>
          </p:blipFill>
          <p:spPr>
            <a:xfrm>
              <a:off x="3117669" y="1706879"/>
              <a:ext cx="4566118" cy="5151121"/>
            </a:xfrm>
            <a:prstGeom prst="rect">
              <a:avLst/>
            </a:prstGeom>
          </p:spPr>
        </p:pic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C5E08BD-87E1-4842-8BEB-F67B670FA3E9}"/>
                </a:ext>
              </a:extLst>
            </p:cNvPr>
            <p:cNvSpPr/>
            <p:nvPr/>
          </p:nvSpPr>
          <p:spPr>
            <a:xfrm>
              <a:off x="5207187" y="1538964"/>
              <a:ext cx="2314494" cy="624851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Average PCI = 65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8BFC0D9-6CCA-4817-86D6-8FACEB8BA830}"/>
              </a:ext>
            </a:extLst>
          </p:cNvPr>
          <p:cNvGrpSpPr/>
          <p:nvPr/>
        </p:nvGrpSpPr>
        <p:grpSpPr>
          <a:xfrm>
            <a:off x="7683787" y="1538964"/>
            <a:ext cx="4566118" cy="5286854"/>
            <a:chOff x="7625882" y="1538963"/>
            <a:chExt cx="4566118" cy="5286854"/>
          </a:xfrm>
        </p:grpSpPr>
        <p:pic>
          <p:nvPicPr>
            <p:cNvPr id="6" name="Picture 5" descr="A close up of a map&#10;&#10;Description automatically generated">
              <a:extLst>
                <a:ext uri="{FF2B5EF4-FFF2-40B4-BE49-F238E27FC236}">
                  <a16:creationId xmlns:a16="http://schemas.microsoft.com/office/drawing/2014/main" id="{2D18BED8-2AAF-4928-A4C2-62C56FFFA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" t="7806" b="7584"/>
            <a:stretch/>
          </p:blipFill>
          <p:spPr>
            <a:xfrm>
              <a:off x="7625882" y="1739061"/>
              <a:ext cx="4566118" cy="5086756"/>
            </a:xfrm>
            <a:prstGeom prst="rect">
              <a:avLst/>
            </a:prstGeom>
          </p:spPr>
        </p:pic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9072DDF-C370-46FC-B6C3-2C2CB4CD1E23}"/>
                </a:ext>
              </a:extLst>
            </p:cNvPr>
            <p:cNvSpPr/>
            <p:nvPr/>
          </p:nvSpPr>
          <p:spPr>
            <a:xfrm>
              <a:off x="9773305" y="1538963"/>
              <a:ext cx="2314494" cy="624851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Average PCI = 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61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FFFB2554-6770-4383-B6F3-1182804A0B1E}"/>
              </a:ext>
            </a:extLst>
          </p:cNvPr>
          <p:cNvSpPr txBox="1">
            <a:spLocks/>
          </p:cNvSpPr>
          <p:nvPr/>
        </p:nvSpPr>
        <p:spPr>
          <a:xfrm>
            <a:off x="1524000" y="255589"/>
            <a:ext cx="9144000" cy="436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12 Years Ago 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CD5169-13D9-4567-8DEA-4D0805E887EF}"/>
              </a:ext>
            </a:extLst>
          </p:cNvPr>
          <p:cNvGrpSpPr/>
          <p:nvPr/>
        </p:nvGrpSpPr>
        <p:grpSpPr>
          <a:xfrm>
            <a:off x="2071624" y="1215323"/>
            <a:ext cx="4946073" cy="5642677"/>
            <a:chOff x="1304369" y="379237"/>
            <a:chExt cx="4946073" cy="5642677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090CD32D-07F6-4EDE-8CC3-268A45A2F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5" b="7032"/>
            <a:stretch/>
          </p:blipFill>
          <p:spPr>
            <a:xfrm>
              <a:off x="1304369" y="492090"/>
              <a:ext cx="4946073" cy="5529824"/>
            </a:xfrm>
            <a:prstGeom prst="rect">
              <a:avLst/>
            </a:prstGeom>
          </p:spPr>
        </p:pic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903531E1-9E7C-4986-96C9-0FB1E99AF585}"/>
                </a:ext>
              </a:extLst>
            </p:cNvPr>
            <p:cNvSpPr/>
            <p:nvPr/>
          </p:nvSpPr>
          <p:spPr>
            <a:xfrm>
              <a:off x="3935948" y="379237"/>
              <a:ext cx="2314494" cy="624851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Average PCI = 68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8A84A51-3D2A-431A-88F7-34F46E29FAC5}"/>
              </a:ext>
            </a:extLst>
          </p:cNvPr>
          <p:cNvGrpSpPr/>
          <p:nvPr/>
        </p:nvGrpSpPr>
        <p:grpSpPr>
          <a:xfrm>
            <a:off x="7015486" y="1269231"/>
            <a:ext cx="4946073" cy="5588769"/>
            <a:chOff x="6250442" y="415727"/>
            <a:chExt cx="4946073" cy="5588769"/>
          </a:xfrm>
        </p:grpSpPr>
        <p:pic>
          <p:nvPicPr>
            <p:cNvPr id="2" name="Picture 1" descr="A close up of a map&#10;&#10;Description automatically generated">
              <a:extLst>
                <a:ext uri="{FF2B5EF4-FFF2-40B4-BE49-F238E27FC236}">
                  <a16:creationId xmlns:a16="http://schemas.microsoft.com/office/drawing/2014/main" id="{BDF9AC31-DF58-4CF7-BC93-DB156E3BA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4" b="7584"/>
            <a:stretch/>
          </p:blipFill>
          <p:spPr>
            <a:xfrm>
              <a:off x="6250442" y="433145"/>
              <a:ext cx="4946073" cy="5571351"/>
            </a:xfrm>
            <a:prstGeom prst="rect">
              <a:avLst/>
            </a:prstGeom>
          </p:spPr>
        </p:pic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AF2DD1F7-FDB3-455E-AB0E-17477AB61460}"/>
                </a:ext>
              </a:extLst>
            </p:cNvPr>
            <p:cNvSpPr/>
            <p:nvPr/>
          </p:nvSpPr>
          <p:spPr>
            <a:xfrm>
              <a:off x="8882021" y="415727"/>
              <a:ext cx="2314494" cy="624851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Average PCI = 66</a:t>
              </a:r>
            </a:p>
          </p:txBody>
        </p:sp>
      </p:grpSp>
      <p:sp>
        <p:nvSpPr>
          <p:cNvPr id="11" name="Title 4">
            <a:extLst>
              <a:ext uri="{FF2B5EF4-FFF2-40B4-BE49-F238E27FC236}">
                <a16:creationId xmlns:a16="http://schemas.microsoft.com/office/drawing/2014/main" id="{0E991CE0-4C72-41A0-BC76-593DBBBB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377" y="333330"/>
            <a:ext cx="9601200" cy="624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Compare 2008 with 2020</a:t>
            </a:r>
          </a:p>
        </p:txBody>
      </p:sp>
    </p:spTree>
    <p:extLst>
      <p:ext uri="{BB962C8B-B14F-4D97-AF65-F5344CB8AC3E}">
        <p14:creationId xmlns:p14="http://schemas.microsoft.com/office/powerpoint/2010/main" val="3005440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 of [City/County] Local Roads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City/County</a:t>
            </a:r>
            <a:r>
              <a:rPr lang="en-US" dirty="0"/>
              <a:t> has an average PCI of </a:t>
            </a:r>
            <a:r>
              <a:rPr lang="en-US" dirty="0">
                <a:solidFill>
                  <a:srgbClr val="FF0000"/>
                </a:solidFill>
              </a:rPr>
              <a:t>____</a:t>
            </a:r>
            <a:r>
              <a:rPr lang="en-US" dirty="0"/>
              <a:t>.</a:t>
            </a:r>
          </a:p>
          <a:p>
            <a:r>
              <a:rPr lang="en-US" dirty="0"/>
              <a:t>This is </a:t>
            </a:r>
            <a:r>
              <a:rPr lang="en-US" dirty="0">
                <a:solidFill>
                  <a:srgbClr val="FF0000"/>
                </a:solidFill>
              </a:rPr>
              <a:t>up/down</a:t>
            </a:r>
            <a:r>
              <a:rPr lang="en-US" dirty="0"/>
              <a:t> from </a:t>
            </a:r>
            <a:r>
              <a:rPr lang="en-US" dirty="0">
                <a:solidFill>
                  <a:srgbClr val="FF0000"/>
                </a:solidFill>
              </a:rPr>
              <a:t>____ </a:t>
            </a:r>
            <a:r>
              <a:rPr lang="en-US" dirty="0">
                <a:solidFill>
                  <a:srgbClr val="000000"/>
                </a:solidFill>
              </a:rPr>
              <a:t>in </a:t>
            </a:r>
            <a:r>
              <a:rPr lang="en-US" dirty="0"/>
              <a:t>2018.</a:t>
            </a:r>
          </a:p>
          <a:p>
            <a:r>
              <a:rPr lang="en-US" dirty="0">
                <a:solidFill>
                  <a:srgbClr val="FF0000"/>
                </a:solidFill>
              </a:rPr>
              <a:t>Insert other City/County specific details on the condition of your local street and road system.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1CB8DE-6589-4FEF-AC4D-128582B83FFA}"/>
              </a:ext>
            </a:extLst>
          </p:cNvPr>
          <p:cNvGrpSpPr/>
          <p:nvPr/>
        </p:nvGrpSpPr>
        <p:grpSpPr>
          <a:xfrm>
            <a:off x="299368" y="389748"/>
            <a:ext cx="5190345" cy="5639018"/>
            <a:chOff x="299368" y="389748"/>
            <a:chExt cx="5190345" cy="5639018"/>
          </a:xfrm>
        </p:grpSpPr>
        <p:pic>
          <p:nvPicPr>
            <p:cNvPr id="3" name="Picture 2" descr="A close up of a map&#10;&#10;Description automatically generated">
              <a:extLst>
                <a:ext uri="{FF2B5EF4-FFF2-40B4-BE49-F238E27FC236}">
                  <a16:creationId xmlns:a16="http://schemas.microsoft.com/office/drawing/2014/main" id="{045075AD-B95E-40BC-881A-C90875673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" t="9059" r="5563" b="9041"/>
            <a:stretch/>
          </p:blipFill>
          <p:spPr>
            <a:xfrm>
              <a:off x="826273" y="611471"/>
              <a:ext cx="4663440" cy="5417295"/>
            </a:xfrm>
            <a:prstGeom prst="rect">
              <a:avLst/>
            </a:prstGeom>
          </p:spPr>
        </p:pic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6E25230D-3F0F-4836-87F0-DA2EC5AEB2C7}"/>
                </a:ext>
              </a:extLst>
            </p:cNvPr>
            <p:cNvSpPr/>
            <p:nvPr/>
          </p:nvSpPr>
          <p:spPr>
            <a:xfrm>
              <a:off x="299368" y="389748"/>
              <a:ext cx="2433322" cy="1291907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Los Angeles Co.</a:t>
              </a:r>
            </a:p>
            <a:p>
              <a:pPr algn="ctr"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Average PCI = 68</a:t>
              </a:r>
            </a:p>
          </p:txBody>
        </p:sp>
      </p:grp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286795CB-F849-46DF-95F3-2ADED22CEAC2}"/>
              </a:ext>
            </a:extLst>
          </p:cNvPr>
          <p:cNvSpPr/>
          <p:nvPr/>
        </p:nvSpPr>
        <p:spPr>
          <a:xfrm>
            <a:off x="7122976" y="389748"/>
            <a:ext cx="3394842" cy="4781342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your county PCI map here</a:t>
            </a:r>
          </a:p>
          <a:p>
            <a:pPr algn="ctr">
              <a:defRPr/>
            </a:pP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Maps are available in Appendix C of Final Report</a:t>
            </a:r>
          </a:p>
        </p:txBody>
      </p:sp>
    </p:spTree>
    <p:extLst>
      <p:ext uri="{BB962C8B-B14F-4D97-AF65-F5344CB8AC3E}">
        <p14:creationId xmlns:p14="http://schemas.microsoft.com/office/powerpoint/2010/main" val="27347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Complete Streets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455E81-BA05-4F80-8A61-37EA106F44AB}"/>
              </a:ext>
            </a:extLst>
          </p:cNvPr>
          <p:cNvGrpSpPr/>
          <p:nvPr/>
        </p:nvGrpSpPr>
        <p:grpSpPr>
          <a:xfrm>
            <a:off x="4781688" y="0"/>
            <a:ext cx="3516904" cy="6858000"/>
            <a:chOff x="5033554" y="0"/>
            <a:chExt cx="3516904" cy="6858000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DB55CBD9-2056-4AFD-9E54-E546957EC81F}"/>
                </a:ext>
              </a:extLst>
            </p:cNvPr>
            <p:cNvSpPr/>
            <p:nvPr/>
          </p:nvSpPr>
          <p:spPr>
            <a:xfrm>
              <a:off x="7219406" y="5068387"/>
              <a:ext cx="452166" cy="1201783"/>
            </a:xfrm>
            <a:prstGeom prst="parallelogram">
              <a:avLst>
                <a:gd name="adj" fmla="val 6351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hape, arrow&#10;&#10;Description automatically generated">
              <a:extLst>
                <a:ext uri="{FF2B5EF4-FFF2-40B4-BE49-F238E27FC236}">
                  <a16:creationId xmlns:a16="http://schemas.microsoft.com/office/drawing/2014/main" id="{D84DB7BB-1FF3-4CA5-B125-20CE9C4A0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554" y="0"/>
              <a:ext cx="3516904" cy="6858000"/>
            </a:xfrm>
            <a:prstGeom prst="rect">
              <a:avLst/>
            </a:prstGeom>
          </p:spPr>
        </p:pic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7803D86-5141-4714-AB6F-DE936F0E92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2896" b="1289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road with palm trees and a blue sky&#10;&#10;Description automatically generated with low confidence">
            <a:extLst>
              <a:ext uri="{FF2B5EF4-FFF2-40B4-BE49-F238E27FC236}">
                <a16:creationId xmlns:a16="http://schemas.microsoft.com/office/drawing/2014/main" id="{D8B058AB-16AB-4C8A-8056-5900AF656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594" y="439415"/>
            <a:ext cx="4570652" cy="5444026"/>
          </a:xfrm>
        </p:spPr>
      </p:pic>
      <p:pic>
        <p:nvPicPr>
          <p:cNvPr id="14" name="Picture 13" descr="A picture containing text, scene, way, road&#10;&#10;Description automatically generated">
            <a:extLst>
              <a:ext uri="{FF2B5EF4-FFF2-40B4-BE49-F238E27FC236}">
                <a16:creationId xmlns:a16="http://schemas.microsoft.com/office/drawing/2014/main" id="{59559868-A4C7-4D34-A867-51CEFDA9A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672" y="439415"/>
            <a:ext cx="4570653" cy="544402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DCCD82-D74C-42A9-BF36-EE6F85225D11}"/>
              </a:ext>
            </a:extLst>
          </p:cNvPr>
          <p:cNvSpPr/>
          <p:nvPr/>
        </p:nvSpPr>
        <p:spPr>
          <a:xfrm>
            <a:off x="256676" y="439415"/>
            <a:ext cx="2116492" cy="52782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Huge Range in Incremental Costs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Average $117/sy </a:t>
            </a:r>
          </a:p>
        </p:txBody>
      </p:sp>
    </p:spTree>
    <p:extLst>
      <p:ext uri="{BB962C8B-B14F-4D97-AF65-F5344CB8AC3E}">
        <p14:creationId xmlns:p14="http://schemas.microsoft.com/office/powerpoint/2010/main" val="3985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B2AFC33-DD26-4EF5-BC0A-E13D9DA9F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41" y="435520"/>
            <a:ext cx="4616550" cy="5586907"/>
          </a:xfrm>
        </p:spPr>
      </p:pic>
      <p:pic>
        <p:nvPicPr>
          <p:cNvPr id="7" name="Picture 6" descr="A picture containing text, road, way, highway&#10;&#10;Description automatically generated">
            <a:extLst>
              <a:ext uri="{FF2B5EF4-FFF2-40B4-BE49-F238E27FC236}">
                <a16:creationId xmlns:a16="http://schemas.microsoft.com/office/drawing/2014/main" id="{3EE1022A-26ED-4163-AA6B-9BA44EDF2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12" y="435521"/>
            <a:ext cx="4606851" cy="558690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6589E3-6D6C-43F0-B93C-6EBC9807F222}"/>
              </a:ext>
            </a:extLst>
          </p:cNvPr>
          <p:cNvSpPr/>
          <p:nvPr/>
        </p:nvSpPr>
        <p:spPr>
          <a:xfrm>
            <a:off x="97139" y="589866"/>
            <a:ext cx="2116492" cy="52782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Huge Range in Incremental Costs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Average $117/sy  </a:t>
            </a:r>
          </a:p>
        </p:txBody>
      </p:sp>
    </p:spTree>
    <p:extLst>
      <p:ext uri="{BB962C8B-B14F-4D97-AF65-F5344CB8AC3E}">
        <p14:creationId xmlns:p14="http://schemas.microsoft.com/office/powerpoint/2010/main" val="276585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FE7F72-7624-4CCD-B467-117D66EE5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98" y="1991956"/>
            <a:ext cx="7487646" cy="3250734"/>
          </a:xfrm>
          <a:prstGeom prst="rect">
            <a:avLst/>
          </a:prstGeom>
          <a:noFill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7210737-2959-43A4-8BDC-9DA399730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155" y="1445623"/>
            <a:ext cx="3611787" cy="43434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255AB6-FA1D-448F-8AAB-D82BD92A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56" y="208681"/>
            <a:ext cx="11403688" cy="1036850"/>
          </a:xfrm>
        </p:spPr>
        <p:txBody>
          <a:bodyPr anchor="ctr">
            <a:normAutofit/>
          </a:bodyPr>
          <a:lstStyle/>
          <a:p>
            <a:r>
              <a:rPr lang="en-US" dirty="0"/>
              <a:t>Additional Regulatory Requirements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7FC2A5-DC81-47DD-8F94-CD8719A563D6}"/>
              </a:ext>
            </a:extLst>
          </p:cNvPr>
          <p:cNvSpPr/>
          <p:nvPr/>
        </p:nvSpPr>
        <p:spPr>
          <a:xfrm>
            <a:off x="256676" y="1445623"/>
            <a:ext cx="3449050" cy="42720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Responses are guesstimates but needs are consistently about $9.6 billion.</a:t>
            </a:r>
          </a:p>
        </p:txBody>
      </p:sp>
    </p:spTree>
    <p:extLst>
      <p:ext uri="{BB962C8B-B14F-4D97-AF65-F5344CB8AC3E}">
        <p14:creationId xmlns:p14="http://schemas.microsoft.com/office/powerpoint/2010/main" val="15607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 r="15106"/>
          <a:stretch/>
        </p:blipFill>
        <p:spPr>
          <a:xfrm>
            <a:off x="3048000" y="0"/>
            <a:ext cx="9144000" cy="6858000"/>
          </a:xfrm>
          <a:ln>
            <a:noFill/>
          </a:ln>
        </p:spPr>
      </p:pic>
      <p:sp>
        <p:nvSpPr>
          <p:cNvPr id="8" name="Rounded Rectangle 4"/>
          <p:cNvSpPr/>
          <p:nvPr/>
        </p:nvSpPr>
        <p:spPr>
          <a:xfrm>
            <a:off x="4058644" y="5250322"/>
            <a:ext cx="7512433" cy="12501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Total Pavement Needs = $76 billion </a:t>
            </a:r>
          </a:p>
        </p:txBody>
      </p:sp>
    </p:spTree>
    <p:extLst>
      <p:ext uri="{BB962C8B-B14F-4D97-AF65-F5344CB8AC3E}">
        <p14:creationId xmlns:p14="http://schemas.microsoft.com/office/powerpoint/2010/main" val="34351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Sponsors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California State Association of Counties (CSAC)</a:t>
            </a:r>
          </a:p>
          <a:p>
            <a:r>
              <a:rPr lang="en-US" dirty="0"/>
              <a:t>League of California Cities (League)</a:t>
            </a:r>
          </a:p>
          <a:p>
            <a:r>
              <a:rPr lang="en-US" dirty="0"/>
              <a:t>County Engineers Association of California (CEAC)</a:t>
            </a:r>
          </a:p>
          <a:p>
            <a:r>
              <a:rPr lang="en-US" dirty="0"/>
              <a:t>Regional Transportation Planning Agencies (RTPA)</a:t>
            </a:r>
          </a:p>
          <a:p>
            <a:r>
              <a:rPr lang="en-US" dirty="0"/>
              <a:t>Rural Counties Task Force (RCTF)</a:t>
            </a:r>
          </a:p>
        </p:txBody>
      </p:sp>
    </p:spTree>
    <p:extLst>
      <p:ext uri="{BB962C8B-B14F-4D97-AF65-F5344CB8AC3E}">
        <p14:creationId xmlns:p14="http://schemas.microsoft.com/office/powerpoint/2010/main" val="32300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5DCB1BA-6320-4DFD-AFBD-95F7C2B5F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" b="8002"/>
          <a:stretch/>
        </p:blipFill>
        <p:spPr>
          <a:xfrm>
            <a:off x="5835316" y="-1"/>
            <a:ext cx="6356684" cy="69129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C25157-26D6-426B-A3C4-A97DED4F450B}"/>
              </a:ext>
            </a:extLst>
          </p:cNvPr>
          <p:cNvSpPr/>
          <p:nvPr/>
        </p:nvSpPr>
        <p:spPr>
          <a:xfrm>
            <a:off x="2207172" y="593487"/>
            <a:ext cx="3079531" cy="49875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Pavement Needs by County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Final Report (Appendix C) for your County’s data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EFB4BC-E41D-4045-B83E-C17DF7896583}"/>
              </a:ext>
            </a:extLst>
          </p:cNvPr>
          <p:cNvSpPr/>
          <p:nvPr/>
        </p:nvSpPr>
        <p:spPr>
          <a:xfrm>
            <a:off x="9345771" y="3835931"/>
            <a:ext cx="1879277" cy="78862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 county needs $12 billion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3E7B1-7BF4-4FC7-8420-39B5FFA8EC6C}"/>
              </a:ext>
            </a:extLst>
          </p:cNvPr>
          <p:cNvSpPr/>
          <p:nvPr/>
        </p:nvSpPr>
        <p:spPr>
          <a:xfrm>
            <a:off x="9152621" y="5128237"/>
            <a:ext cx="832207" cy="905509"/>
          </a:xfrm>
          <a:prstGeom prst="rect">
            <a:avLst/>
          </a:prstGeom>
          <a:solidFill>
            <a:schemeClr val="tx1">
              <a:lumMod val="20000"/>
              <a:lumOff val="80000"/>
              <a:alpha val="44000"/>
            </a:schemeClr>
          </a:solidFill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00AF25-C090-4BB9-87D7-B0ED056318DF}"/>
              </a:ext>
            </a:extLst>
          </p:cNvPr>
          <p:cNvCxnSpPr>
            <a:cxnSpLocks/>
          </p:cNvCxnSpPr>
          <p:nvPr/>
        </p:nvCxnSpPr>
        <p:spPr>
          <a:xfrm flipH="1">
            <a:off x="9869235" y="4624553"/>
            <a:ext cx="115593" cy="486523"/>
          </a:xfrm>
          <a:prstGeom prst="straightConnector1">
            <a:avLst/>
          </a:prstGeom>
          <a:ln w="57150">
            <a:solidFill>
              <a:schemeClr val="bg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9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C25157-26D6-426B-A3C4-A97DED4F450B}"/>
              </a:ext>
            </a:extLst>
          </p:cNvPr>
          <p:cNvSpPr/>
          <p:nvPr/>
        </p:nvSpPr>
        <p:spPr>
          <a:xfrm>
            <a:off x="2322787" y="567557"/>
            <a:ext cx="3132082" cy="4981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Pavement Needs 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Met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by County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Final Report (Appendix C) for your County’s data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1241550-DB2F-4431-9D24-396DDE7198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3" b="6973"/>
          <a:stretch/>
        </p:blipFill>
        <p:spPr>
          <a:xfrm>
            <a:off x="5875283" y="0"/>
            <a:ext cx="6316717" cy="697814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5B915A-08F5-4590-83CA-06E06A35AAF6}"/>
              </a:ext>
            </a:extLst>
          </p:cNvPr>
          <p:cNvSpPr/>
          <p:nvPr/>
        </p:nvSpPr>
        <p:spPr>
          <a:xfrm>
            <a:off x="9356281" y="3499601"/>
            <a:ext cx="2036932" cy="11249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Less than 40% of needs are met with current funding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FCA8F9-E734-4E50-8D0F-994BDB20047D}"/>
              </a:ext>
            </a:extLst>
          </p:cNvPr>
          <p:cNvSpPr/>
          <p:nvPr/>
        </p:nvSpPr>
        <p:spPr>
          <a:xfrm>
            <a:off x="9152621" y="5128237"/>
            <a:ext cx="832207" cy="905509"/>
          </a:xfrm>
          <a:prstGeom prst="rect">
            <a:avLst/>
          </a:prstGeom>
          <a:solidFill>
            <a:schemeClr val="tx1">
              <a:lumMod val="20000"/>
              <a:lumOff val="80000"/>
              <a:alpha val="44000"/>
            </a:schemeClr>
          </a:solidFill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C49615-73DA-463B-896E-003FE7ED900E}"/>
              </a:ext>
            </a:extLst>
          </p:cNvPr>
          <p:cNvCxnSpPr>
            <a:cxnSpLocks/>
          </p:cNvCxnSpPr>
          <p:nvPr/>
        </p:nvCxnSpPr>
        <p:spPr>
          <a:xfrm flipH="1">
            <a:off x="9869235" y="4624553"/>
            <a:ext cx="115593" cy="486523"/>
          </a:xfrm>
          <a:prstGeom prst="straightConnector1">
            <a:avLst/>
          </a:prstGeom>
          <a:ln w="57150">
            <a:solidFill>
              <a:schemeClr val="bg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76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BAD440A-9767-4290-AC43-0A9CF28E48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" r="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Essential Components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455E81-BA05-4F80-8A61-37EA106F44AB}"/>
              </a:ext>
            </a:extLst>
          </p:cNvPr>
          <p:cNvGrpSpPr/>
          <p:nvPr/>
        </p:nvGrpSpPr>
        <p:grpSpPr>
          <a:xfrm>
            <a:off x="5024845" y="0"/>
            <a:ext cx="3516904" cy="6858000"/>
            <a:chOff x="5033554" y="0"/>
            <a:chExt cx="3516904" cy="6858000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DB55CBD9-2056-4AFD-9E54-E546957EC81F}"/>
                </a:ext>
              </a:extLst>
            </p:cNvPr>
            <p:cNvSpPr/>
            <p:nvPr/>
          </p:nvSpPr>
          <p:spPr>
            <a:xfrm>
              <a:off x="7219406" y="5068387"/>
              <a:ext cx="452166" cy="1201783"/>
            </a:xfrm>
            <a:prstGeom prst="parallelogram">
              <a:avLst>
                <a:gd name="adj" fmla="val 6351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hape, arrow&#10;&#10;Description automatically generated">
              <a:extLst>
                <a:ext uri="{FF2B5EF4-FFF2-40B4-BE49-F238E27FC236}">
                  <a16:creationId xmlns:a16="http://schemas.microsoft.com/office/drawing/2014/main" id="{D84DB7BB-1FF3-4CA5-B125-20CE9C4A0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554" y="0"/>
              <a:ext cx="3516904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7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Components Include: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31" y="1429622"/>
            <a:ext cx="9670045" cy="307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95117" y="4989918"/>
            <a:ext cx="7429800" cy="1217668"/>
            <a:chOff x="0" y="82293"/>
            <a:chExt cx="2051538" cy="1312740"/>
          </a:xfrm>
        </p:grpSpPr>
        <p:sp>
          <p:nvSpPr>
            <p:cNvPr id="5" name="Rounded Rectangle 4"/>
            <p:cNvSpPr/>
            <p:nvPr/>
          </p:nvSpPr>
          <p:spPr>
            <a:xfrm>
              <a:off x="0" y="82293"/>
              <a:ext cx="2051538" cy="1312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Rounded Rectangle 4"/>
            <p:cNvSpPr/>
            <p:nvPr/>
          </p:nvSpPr>
          <p:spPr>
            <a:xfrm>
              <a:off x="64083" y="146376"/>
              <a:ext cx="1923372" cy="11845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They add up … approximately 30% of total needs!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5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C25157-26D6-426B-A3C4-A97DED4F450B}"/>
              </a:ext>
            </a:extLst>
          </p:cNvPr>
          <p:cNvSpPr/>
          <p:nvPr/>
        </p:nvSpPr>
        <p:spPr>
          <a:xfrm>
            <a:off x="2207171" y="593487"/>
            <a:ext cx="3471733" cy="4903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Essential Components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Needs by County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$35.5 Billion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final report (Appendix D) for your county’s data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71ACA4E-E253-4C39-84BB-A3357C763A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b="6316"/>
          <a:stretch/>
        </p:blipFill>
        <p:spPr>
          <a:xfrm>
            <a:off x="6002258" y="0"/>
            <a:ext cx="6189742" cy="694222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515E6B-5ECD-4729-BFA2-0023E6C790B9}"/>
              </a:ext>
            </a:extLst>
          </p:cNvPr>
          <p:cNvSpPr/>
          <p:nvPr/>
        </p:nvSpPr>
        <p:spPr>
          <a:xfrm>
            <a:off x="9345771" y="3835931"/>
            <a:ext cx="1879277" cy="78862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 county needs $6.4 billion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FECEC9-1F62-466E-AFC0-73BD6601E126}"/>
              </a:ext>
            </a:extLst>
          </p:cNvPr>
          <p:cNvSpPr/>
          <p:nvPr/>
        </p:nvSpPr>
        <p:spPr>
          <a:xfrm>
            <a:off x="9152621" y="5128237"/>
            <a:ext cx="832207" cy="905509"/>
          </a:xfrm>
          <a:prstGeom prst="rect">
            <a:avLst/>
          </a:prstGeom>
          <a:solidFill>
            <a:schemeClr val="tx1">
              <a:lumMod val="20000"/>
              <a:lumOff val="80000"/>
              <a:alpha val="44000"/>
            </a:schemeClr>
          </a:solidFill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13E68F-4DB1-41B7-9772-18B425E57883}"/>
              </a:ext>
            </a:extLst>
          </p:cNvPr>
          <p:cNvCxnSpPr>
            <a:cxnSpLocks/>
          </p:cNvCxnSpPr>
          <p:nvPr/>
        </p:nvCxnSpPr>
        <p:spPr>
          <a:xfrm flipH="1">
            <a:off x="9869235" y="4624553"/>
            <a:ext cx="115593" cy="486523"/>
          </a:xfrm>
          <a:prstGeom prst="straightConnector1">
            <a:avLst/>
          </a:prstGeom>
          <a:ln w="57150">
            <a:solidFill>
              <a:schemeClr val="bg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67436D-037C-4219-9CA0-AF4575BD06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Local Bridges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E0D0BAA-DB80-43E7-849F-EDC8EA90E9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</a:t>
            </a:r>
          </a:p>
          <a:p>
            <a:pPr>
              <a:spcBef>
                <a:spcPct val="0"/>
              </a:spcBef>
            </a:pPr>
            <a:endParaRPr lang="en-US" sz="20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Quincy Engineering</a:t>
            </a:r>
          </a:p>
          <a:p>
            <a:pPr>
              <a:spcBef>
                <a:spcPct val="0"/>
              </a:spcBef>
            </a:pPr>
            <a:r>
              <a:rPr lang="en-US" sz="2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Spy Pond Partners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56C1EA5-F64D-4E7E-838A-88987A08B0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2" r="21572"/>
          <a:stretch/>
        </p:blipFill>
        <p:spPr>
          <a:xfrm>
            <a:off x="6688180" y="0"/>
            <a:ext cx="5503819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5B4EB9-7CC4-4DCF-AFA1-2F6111857CF9}"/>
              </a:ext>
            </a:extLst>
          </p:cNvPr>
          <p:cNvGrpSpPr/>
          <p:nvPr/>
        </p:nvGrpSpPr>
        <p:grpSpPr>
          <a:xfrm>
            <a:off x="5033554" y="0"/>
            <a:ext cx="3516904" cy="6858000"/>
            <a:chOff x="5033554" y="0"/>
            <a:chExt cx="3516904" cy="6858000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0E7B6FB7-740C-4AE0-A206-DE1C985D8859}"/>
                </a:ext>
              </a:extLst>
            </p:cNvPr>
            <p:cNvSpPr/>
            <p:nvPr/>
          </p:nvSpPr>
          <p:spPr>
            <a:xfrm>
              <a:off x="7219406" y="5068387"/>
              <a:ext cx="452166" cy="1201783"/>
            </a:xfrm>
            <a:prstGeom prst="parallelogram">
              <a:avLst>
                <a:gd name="adj" fmla="val 6351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Shape, arrow&#10;&#10;Description automatically generated">
              <a:extLst>
                <a:ext uri="{FF2B5EF4-FFF2-40B4-BE49-F238E27FC236}">
                  <a16:creationId xmlns:a16="http://schemas.microsoft.com/office/drawing/2014/main" id="{3EBF08B4-79BB-4E2F-9DF9-7A9C5CD8A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554" y="0"/>
              <a:ext cx="3516904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5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CF1EF4-ADA2-44EA-9A5C-3B1D6B73BA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0" y="1764463"/>
            <a:ext cx="9877925" cy="413100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35E1EF4-6466-4FEB-A35D-8C99B4150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Cities &amp; Counties Own 12,339 Bridges</a:t>
            </a:r>
          </a:p>
        </p:txBody>
      </p:sp>
    </p:spTree>
    <p:extLst>
      <p:ext uri="{BB962C8B-B14F-4D97-AF65-F5344CB8AC3E}">
        <p14:creationId xmlns:p14="http://schemas.microsoft.com/office/powerpoint/2010/main" val="6596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5C117-9A40-4691-AF62-21D35B49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513" y="1365751"/>
            <a:ext cx="10069539" cy="481433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0EFC59-6A8B-4BAD-8101-A2C10535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377" y="333330"/>
            <a:ext cx="9601200" cy="1036850"/>
          </a:xfrm>
        </p:spPr>
        <p:txBody>
          <a:bodyPr anchor="ctr">
            <a:normAutofit/>
          </a:bodyPr>
          <a:lstStyle/>
          <a:p>
            <a:r>
              <a:rPr lang="en-US" dirty="0"/>
              <a:t>How Old Are Local Bridges?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13D9A6-122E-4B5B-811D-0C6127986BE6}"/>
              </a:ext>
            </a:extLst>
          </p:cNvPr>
          <p:cNvGrpSpPr/>
          <p:nvPr/>
        </p:nvGrpSpPr>
        <p:grpSpPr>
          <a:xfrm>
            <a:off x="9427779" y="3007460"/>
            <a:ext cx="2764221" cy="3140079"/>
            <a:chOff x="4964649" y="1208324"/>
            <a:chExt cx="3901766" cy="423522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E21FF68-56C1-4AAC-870E-E46E4E4C7458}"/>
                </a:ext>
              </a:extLst>
            </p:cNvPr>
            <p:cNvSpPr/>
            <p:nvPr/>
          </p:nvSpPr>
          <p:spPr>
            <a:xfrm>
              <a:off x="4964649" y="1208324"/>
              <a:ext cx="3901766" cy="3736647"/>
            </a:xfrm>
            <a:prstGeom prst="ellipse">
              <a:avLst/>
            </a:prstGeom>
            <a:noFill/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BC8936C-9075-448E-ABD0-914FC117F104}"/>
                </a:ext>
              </a:extLst>
            </p:cNvPr>
            <p:cNvCxnSpPr/>
            <p:nvPr/>
          </p:nvCxnSpPr>
          <p:spPr>
            <a:xfrm flipV="1">
              <a:off x="5078186" y="4637314"/>
              <a:ext cx="783771" cy="806230"/>
            </a:xfrm>
            <a:prstGeom prst="straightConnector1">
              <a:avLst/>
            </a:prstGeom>
            <a:ln w="7620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7DB55C-244A-4DC7-9684-8E63CD418AB1}"/>
              </a:ext>
            </a:extLst>
          </p:cNvPr>
          <p:cNvSpPr/>
          <p:nvPr/>
        </p:nvSpPr>
        <p:spPr>
          <a:xfrm>
            <a:off x="5549098" y="5342287"/>
            <a:ext cx="4056994" cy="12625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Almost 20% are more than 80 years old</a:t>
            </a:r>
          </a:p>
        </p:txBody>
      </p:sp>
    </p:spTree>
    <p:extLst>
      <p:ext uri="{BB962C8B-B14F-4D97-AF65-F5344CB8AC3E}">
        <p14:creationId xmlns:p14="http://schemas.microsoft.com/office/powerpoint/2010/main" val="25416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D7AE-582A-43DA-9877-04704BDF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 Conditions (Local &amp; State)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4B1E4E7-58BB-44A8-A7CF-3A4780263C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725738"/>
              </p:ext>
            </p:extLst>
          </p:nvPr>
        </p:nvGraphicFramePr>
        <p:xfrm>
          <a:off x="2232377" y="1870392"/>
          <a:ext cx="5278085" cy="422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60B8E73-A06A-4354-94B2-99B2CA6175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7978491"/>
              </p:ext>
            </p:extLst>
          </p:nvPr>
        </p:nvGraphicFramePr>
        <p:xfrm>
          <a:off x="7147034" y="1870392"/>
          <a:ext cx="4855780" cy="4151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819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475B52-B927-4336-ADC6-0E1D7A9E40C8}"/>
              </a:ext>
            </a:extLst>
          </p:cNvPr>
          <p:cNvSpPr/>
          <p:nvPr/>
        </p:nvSpPr>
        <p:spPr>
          <a:xfrm>
            <a:off x="2207172" y="593487"/>
            <a:ext cx="3005960" cy="54079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Bridges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Percent Poor by County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Over 4,800 bridges need repair or replacement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36319F-478F-4D5C-92E4-212631920C2E}"/>
              </a:ext>
            </a:extLst>
          </p:cNvPr>
          <p:cNvSpPr/>
          <p:nvPr/>
        </p:nvSpPr>
        <p:spPr>
          <a:xfrm>
            <a:off x="10636469" y="294290"/>
            <a:ext cx="1464429" cy="11771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26F334-3597-40D5-94A7-18AC04DE0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2"/>
          <a:stretch/>
        </p:blipFill>
        <p:spPr>
          <a:xfrm>
            <a:off x="6096000" y="147145"/>
            <a:ext cx="5721315" cy="656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Has this project been successful?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9" r="301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73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4C4842-B632-4EF0-AB8A-D08FA4C4AB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677699"/>
              </p:ext>
            </p:extLst>
          </p:nvPr>
        </p:nvGraphicFramePr>
        <p:xfrm>
          <a:off x="5859977" y="798786"/>
          <a:ext cx="6174368" cy="545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348CBF-32CC-4E11-B907-91C1A1783157}"/>
              </a:ext>
            </a:extLst>
          </p:cNvPr>
          <p:cNvSpPr/>
          <p:nvPr/>
        </p:nvSpPr>
        <p:spPr>
          <a:xfrm>
            <a:off x="2144110" y="830317"/>
            <a:ext cx="3005960" cy="2349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Local Bridge Needs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$7.2 billion</a:t>
            </a:r>
          </a:p>
        </p:txBody>
      </p:sp>
    </p:spTree>
    <p:extLst>
      <p:ext uri="{BB962C8B-B14F-4D97-AF65-F5344CB8AC3E}">
        <p14:creationId xmlns:p14="http://schemas.microsoft.com/office/powerpoint/2010/main" val="227064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952A5-5499-4FE4-B967-B13C241A358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6" y="204537"/>
            <a:ext cx="11075588" cy="654517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49CD7A-6C89-474C-864D-348E9B0D94B0}"/>
              </a:ext>
            </a:extLst>
          </p:cNvPr>
          <p:cNvSpPr/>
          <p:nvPr/>
        </p:nvSpPr>
        <p:spPr>
          <a:xfrm>
            <a:off x="2880057" y="1311579"/>
            <a:ext cx="5217195" cy="1419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Funding of $800 m/year is needed to keep % poor the same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C586D7-6C63-4AD5-8991-F85E47EFB335}"/>
              </a:ext>
            </a:extLst>
          </p:cNvPr>
          <p:cNvSpPr/>
          <p:nvPr/>
        </p:nvSpPr>
        <p:spPr>
          <a:xfrm>
            <a:off x="10415239" y="2118732"/>
            <a:ext cx="1326995" cy="4572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954616-F9C0-40F5-B327-BF8C240FD68F}"/>
              </a:ext>
            </a:extLst>
          </p:cNvPr>
          <p:cNvSpPr/>
          <p:nvPr/>
        </p:nvSpPr>
        <p:spPr>
          <a:xfrm>
            <a:off x="9534505" y="108284"/>
            <a:ext cx="2497660" cy="952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Actual funding $290 m/year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BDA9750-1627-41A6-B2CA-622198E50CFC}"/>
              </a:ext>
            </a:extLst>
          </p:cNvPr>
          <p:cNvSpPr/>
          <p:nvPr/>
        </p:nvSpPr>
        <p:spPr>
          <a:xfrm rot="3089574">
            <a:off x="5659769" y="3643940"/>
            <a:ext cx="3117498" cy="3885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05D8AFE-57FF-4A61-B32F-2D7296C472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896" b="1289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 is SB 1 Helping?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455E81-BA05-4F80-8A61-37EA106F44AB}"/>
              </a:ext>
            </a:extLst>
          </p:cNvPr>
          <p:cNvGrpSpPr/>
          <p:nvPr/>
        </p:nvGrpSpPr>
        <p:grpSpPr>
          <a:xfrm>
            <a:off x="5024845" y="0"/>
            <a:ext cx="3516904" cy="6858000"/>
            <a:chOff x="5033554" y="0"/>
            <a:chExt cx="3516904" cy="6858000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DB55CBD9-2056-4AFD-9E54-E546957EC81F}"/>
                </a:ext>
              </a:extLst>
            </p:cNvPr>
            <p:cNvSpPr/>
            <p:nvPr/>
          </p:nvSpPr>
          <p:spPr>
            <a:xfrm>
              <a:off x="7219406" y="5068387"/>
              <a:ext cx="452166" cy="1201783"/>
            </a:xfrm>
            <a:prstGeom prst="parallelogram">
              <a:avLst>
                <a:gd name="adj" fmla="val 6351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hape, arrow&#10;&#10;Description automatically generated">
              <a:extLst>
                <a:ext uri="{FF2B5EF4-FFF2-40B4-BE49-F238E27FC236}">
                  <a16:creationId xmlns:a16="http://schemas.microsoft.com/office/drawing/2014/main" id="{D84DB7BB-1FF3-4CA5-B125-20CE9C4A0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554" y="0"/>
              <a:ext cx="3516904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58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77AFC2-BFC3-43E7-A9E7-E2F5A898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Trends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4CBA79-2C16-4A44-BA87-992D3AA1C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682" y="1167618"/>
            <a:ext cx="9308275" cy="535705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19DD39-4B3E-4D2C-97E5-A7C3F1C3EB55}"/>
              </a:ext>
            </a:extLst>
          </p:cNvPr>
          <p:cNvSpPr/>
          <p:nvPr/>
        </p:nvSpPr>
        <p:spPr>
          <a:xfrm>
            <a:off x="1005536" y="1050917"/>
            <a:ext cx="3369515" cy="1256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SB1 is adding $533 m (22%)</a:t>
            </a:r>
          </a:p>
        </p:txBody>
      </p:sp>
    </p:spTree>
    <p:extLst>
      <p:ext uri="{BB962C8B-B14F-4D97-AF65-F5344CB8AC3E}">
        <p14:creationId xmlns:p14="http://schemas.microsoft.com/office/powerpoint/2010/main" val="11813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7DED5-ED3A-42E6-A5D5-169307D52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515" y="220860"/>
            <a:ext cx="9134092" cy="663714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5174E8-9426-4558-938F-4CC3AC91093C}"/>
              </a:ext>
            </a:extLst>
          </p:cNvPr>
          <p:cNvSpPr/>
          <p:nvPr/>
        </p:nvSpPr>
        <p:spPr>
          <a:xfrm>
            <a:off x="325312" y="220861"/>
            <a:ext cx="3376893" cy="1819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SB1 slowed the decline (by about 4 points)</a:t>
            </a:r>
          </a:p>
        </p:txBody>
      </p:sp>
    </p:spTree>
    <p:extLst>
      <p:ext uri="{BB962C8B-B14F-4D97-AF65-F5344CB8AC3E}">
        <p14:creationId xmlns:p14="http://schemas.microsoft.com/office/powerpoint/2010/main" val="74488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2FEB3-4A43-40D0-BB2C-569A6452F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553" y="95626"/>
            <a:ext cx="9297447" cy="676237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5174E8-9426-4558-938F-4CC3AC91093C}"/>
              </a:ext>
            </a:extLst>
          </p:cNvPr>
          <p:cNvSpPr/>
          <p:nvPr/>
        </p:nvSpPr>
        <p:spPr>
          <a:xfrm>
            <a:off x="0" y="445944"/>
            <a:ext cx="4682786" cy="148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Higher paving costs = more funding needed</a:t>
            </a:r>
          </a:p>
        </p:txBody>
      </p:sp>
    </p:spTree>
    <p:extLst>
      <p:ext uri="{BB962C8B-B14F-4D97-AF65-F5344CB8AC3E}">
        <p14:creationId xmlns:p14="http://schemas.microsoft.com/office/powerpoint/2010/main" val="4449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4AFAB-568B-40D5-B6D6-8EA4CF941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868" y="65019"/>
            <a:ext cx="9355131" cy="679298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5174E8-9426-4558-938F-4CC3AC91093C}"/>
              </a:ext>
            </a:extLst>
          </p:cNvPr>
          <p:cNvSpPr/>
          <p:nvPr/>
        </p:nvSpPr>
        <p:spPr>
          <a:xfrm>
            <a:off x="0" y="445944"/>
            <a:ext cx="4682786" cy="148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Higher paving costs = more funding needed</a:t>
            </a:r>
          </a:p>
        </p:txBody>
      </p:sp>
    </p:spTree>
    <p:extLst>
      <p:ext uri="{BB962C8B-B14F-4D97-AF65-F5344CB8AC3E}">
        <p14:creationId xmlns:p14="http://schemas.microsoft.com/office/powerpoint/2010/main" val="42170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92F0-C928-4E3B-8B7B-91EACA092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Statewide Needs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65D11-7BE4-4A62-A512-EB4442D9D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265" y="1890932"/>
            <a:ext cx="9248312" cy="26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Shortfall for </a:t>
            </a:r>
            <a:r>
              <a:rPr lang="en-US" dirty="0">
                <a:solidFill>
                  <a:srgbClr val="FF0000"/>
                </a:solidFill>
              </a:rPr>
              <a:t>[City/County]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City/County</a:t>
            </a:r>
            <a:r>
              <a:rPr lang="en-US" dirty="0"/>
              <a:t> has a funding shortfall of </a:t>
            </a:r>
            <a:r>
              <a:rPr lang="en-US" dirty="0">
                <a:solidFill>
                  <a:srgbClr val="FF0000"/>
                </a:solidFill>
              </a:rPr>
              <a:t>____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if SB1 funding is lost.</a:t>
            </a:r>
          </a:p>
          <a:p>
            <a:r>
              <a:rPr lang="en-US" dirty="0">
                <a:solidFill>
                  <a:srgbClr val="FF0000"/>
                </a:solidFill>
              </a:rPr>
              <a:t>City/County</a:t>
            </a:r>
            <a:r>
              <a:rPr lang="en-US" dirty="0"/>
              <a:t> has a backlog of </a:t>
            </a:r>
            <a:r>
              <a:rPr lang="en-US" dirty="0">
                <a:solidFill>
                  <a:srgbClr val="FF0000"/>
                </a:solidFill>
              </a:rPr>
              <a:t>____. </a:t>
            </a:r>
          </a:p>
          <a:p>
            <a:r>
              <a:rPr lang="en-US" dirty="0"/>
              <a:t>This is </a:t>
            </a:r>
            <a:r>
              <a:rPr lang="en-US" dirty="0">
                <a:solidFill>
                  <a:srgbClr val="FF0000"/>
                </a:solidFill>
              </a:rPr>
              <a:t>up/down </a:t>
            </a:r>
            <a:r>
              <a:rPr lang="en-US" dirty="0"/>
              <a:t>since 2018. Why?</a:t>
            </a:r>
          </a:p>
          <a:p>
            <a:r>
              <a:rPr lang="en-US" dirty="0">
                <a:solidFill>
                  <a:srgbClr val="FF0000"/>
                </a:solidFill>
              </a:rPr>
              <a:t>Other City/County specific details on the financial needs of the system.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5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C5BBD-F527-4E99-9513-DA754C281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5502" y="1828800"/>
            <a:ext cx="9300374" cy="4343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SB 1 arrested historical deterioration over last 2 years</a:t>
            </a:r>
          </a:p>
          <a:p>
            <a:pPr lvl="1"/>
            <a:r>
              <a:rPr lang="en-US" dirty="0"/>
              <a:t>Could be underestimated because PCI lags</a:t>
            </a:r>
          </a:p>
          <a:p>
            <a:pPr lvl="1"/>
            <a:r>
              <a:rPr lang="en-US" dirty="0"/>
              <a:t>2018 was a conservative year due to repeal efforts</a:t>
            </a:r>
          </a:p>
          <a:p>
            <a:pPr lvl="1"/>
            <a:r>
              <a:rPr lang="en-US" dirty="0"/>
              <a:t>Not enough data to fully appreciate impacts of SB 1</a:t>
            </a:r>
          </a:p>
          <a:p>
            <a:r>
              <a:rPr lang="en-US" dirty="0"/>
              <a:t>Local bridges are still aging</a:t>
            </a:r>
          </a:p>
          <a:p>
            <a:pPr lvl="1"/>
            <a:r>
              <a:rPr lang="en-US" dirty="0"/>
              <a:t>Over 4,800 bridges need repair or replacement</a:t>
            </a:r>
          </a:p>
          <a:p>
            <a:pPr lvl="1"/>
            <a:r>
              <a:rPr lang="en-US" dirty="0"/>
              <a:t>Dedicated funding has been flat for over 10 years</a:t>
            </a:r>
          </a:p>
          <a:p>
            <a:r>
              <a:rPr lang="en-US" dirty="0"/>
              <a:t>Construction costs went up sharply</a:t>
            </a:r>
          </a:p>
          <a:p>
            <a:pPr lvl="1"/>
            <a:r>
              <a:rPr lang="en-US" dirty="0"/>
              <a:t>Unintended consequence of SB1? </a:t>
            </a:r>
          </a:p>
          <a:p>
            <a:r>
              <a:rPr lang="en-US" dirty="0"/>
              <a:t>Funding shortfall of $64 billion exists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EEAD2-4D87-4D6C-8932-5A81F1B2E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</p:spTree>
    <p:extLst>
      <p:ext uri="{BB962C8B-B14F-4D97-AF65-F5344CB8AC3E}">
        <p14:creationId xmlns:p14="http://schemas.microsoft.com/office/powerpoint/2010/main" val="13043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31CA9-7C00-40F9-B55A-CD2C3E683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56" y="1719469"/>
            <a:ext cx="11403688" cy="3852655"/>
          </a:xfrm>
        </p:spPr>
        <p:txBody>
          <a:bodyPr/>
          <a:lstStyle/>
          <a:p>
            <a:pPr marL="0" indent="0" algn="just" fontAlgn="base">
              <a:buNone/>
            </a:pPr>
            <a:r>
              <a:rPr lang="en-US" sz="2000" b="1" i="1" dirty="0">
                <a:effectLst/>
                <a:latin typeface="inherit"/>
              </a:rPr>
              <a:t>SECTION 1.</a:t>
            </a:r>
            <a:endParaRPr lang="en-US" sz="2000" b="1" i="1" dirty="0">
              <a:effectLst/>
              <a:latin typeface="Arial" panose="020B0604020202020204" pitchFamily="34" charset="0"/>
            </a:endParaRPr>
          </a:p>
          <a:p>
            <a:pPr marL="0" indent="0" algn="just" fontAlgn="base">
              <a:buNone/>
            </a:pPr>
            <a:r>
              <a:rPr lang="en-US" sz="2000" b="0" i="1" dirty="0">
                <a:effectLst/>
                <a:latin typeface="inherit"/>
              </a:rPr>
              <a:t>The Legislature finds and declares all of the following:</a:t>
            </a:r>
          </a:p>
          <a:p>
            <a:pPr marL="0" indent="0" algn="just" fontAlgn="base">
              <a:buNone/>
            </a:pPr>
            <a:r>
              <a:rPr lang="en-US" sz="2000" b="0" i="1" dirty="0">
                <a:effectLst/>
                <a:latin typeface="inherit"/>
              </a:rPr>
              <a:t>(a) Over the next 10 years, the state faces a $59 billion shortfall to adequately maintain the existing state highway system in order to keep it in a basic state of good repair.</a:t>
            </a:r>
          </a:p>
          <a:p>
            <a:pPr marL="0" indent="0" algn="just" fontAlgn="base">
              <a:buNone/>
            </a:pPr>
            <a:r>
              <a:rPr lang="en-US" sz="2000" b="0" i="1" dirty="0">
                <a:effectLst/>
                <a:latin typeface="inherit"/>
              </a:rPr>
              <a:t>(b) Similarly, cities and counties face a $78 billion shortfall over the next decade to adequately maintain the existing network of local streets and roads.</a:t>
            </a:r>
          </a:p>
          <a:p>
            <a:pPr marL="0" indent="0" algn="just" fontAlgn="base">
              <a:buNone/>
            </a:pPr>
            <a:r>
              <a:rPr lang="en-US" sz="2000" i="1" dirty="0">
                <a:latin typeface="inherit"/>
              </a:rPr>
              <a:t>***</a:t>
            </a:r>
          </a:p>
          <a:p>
            <a:pPr marL="0" indent="0" algn="just" fontAlgn="base">
              <a:buNone/>
            </a:pPr>
            <a:r>
              <a:rPr lang="en-US" sz="2000" b="0" i="1" dirty="0">
                <a:effectLst/>
                <a:latin typeface="inherit"/>
              </a:rPr>
              <a:t>(1) The revenues estimated to be available for allocation under the act to local agencies are estimated over the next 10 years to be as follows:</a:t>
            </a:r>
          </a:p>
          <a:p>
            <a:pPr marL="0" indent="0" algn="just" fontAlgn="base">
              <a:buNone/>
            </a:pPr>
            <a:r>
              <a:rPr lang="en-US" sz="2000" b="0" i="1" dirty="0">
                <a:solidFill>
                  <a:srgbClr val="FF0000"/>
                </a:solidFill>
                <a:effectLst/>
                <a:latin typeface="inherit"/>
              </a:rPr>
              <a:t>(A) Fifteen billion dollars to local street and road maintenance.</a:t>
            </a:r>
          </a:p>
          <a:p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6C3026-C218-4A43-A669-67CDD89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Senate Bill No. 1</a:t>
            </a:r>
            <a:br>
              <a:rPr lang="en-US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</a:br>
            <a:r>
              <a:rPr lang="en-US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Approved by Governor April 28, 2017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1671E-E448-4679-86F4-B701770B7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95" t="9153" r="5317" b="9814"/>
          <a:stretch/>
        </p:blipFill>
        <p:spPr>
          <a:xfrm>
            <a:off x="9077810" y="0"/>
            <a:ext cx="2809486" cy="27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78392" y="774012"/>
            <a:ext cx="46128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</a:rPr>
              <a:t>Questions? 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7B7C1B54-B520-41D4-A947-D2E444D0EFD4}"/>
              </a:ext>
            </a:extLst>
          </p:cNvPr>
          <p:cNvSpPr txBox="1">
            <a:spLocks/>
          </p:cNvSpPr>
          <p:nvPr/>
        </p:nvSpPr>
        <p:spPr>
          <a:xfrm>
            <a:off x="6768008" y="4440407"/>
            <a:ext cx="4800600" cy="134762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Insert Name &amp; Agency</a:t>
            </a:r>
          </a:p>
        </p:txBody>
      </p:sp>
    </p:spTree>
    <p:extLst>
      <p:ext uri="{BB962C8B-B14F-4D97-AF65-F5344CB8AC3E}">
        <p14:creationId xmlns:p14="http://schemas.microsoft.com/office/powerpoint/2010/main" val="3731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C05E26C-5898-47E1-BF02-2D38CEA78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43"/>
          <a:stretch/>
        </p:blipFill>
        <p:spPr>
          <a:xfrm>
            <a:off x="12356" y="516124"/>
            <a:ext cx="12179644" cy="5758572"/>
          </a:xfrm>
          <a:prstGeom prst="rect">
            <a:avLst/>
          </a:prstGeom>
        </p:spPr>
      </p:pic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2BA3F201-5439-4277-95FF-A3AF11A2D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What are pavement conditions statewide? </a:t>
            </a:r>
          </a:p>
          <a:p>
            <a:r>
              <a:rPr lang="en-US" dirty="0">
                <a:latin typeface="Calibri"/>
              </a:rPr>
              <a:t>How much will it cost to maintain </a:t>
            </a:r>
            <a:r>
              <a:rPr lang="en-US" u="sng" dirty="0">
                <a:latin typeface="Calibri"/>
              </a:rPr>
              <a:t>local</a:t>
            </a:r>
            <a:r>
              <a:rPr lang="en-US" dirty="0">
                <a:latin typeface="Calibri"/>
              </a:rPr>
              <a:t> roads? Bridges? Essential components? </a:t>
            </a:r>
          </a:p>
          <a:p>
            <a:r>
              <a:rPr lang="en-US" dirty="0">
                <a:latin typeface="Calibri"/>
              </a:rPr>
              <a:t>What is the funding shortfall? </a:t>
            </a:r>
          </a:p>
          <a:p>
            <a:r>
              <a:rPr lang="en-US" dirty="0">
                <a:latin typeface="Calibri"/>
              </a:rPr>
              <a:t>What are impacts of different funding scenarios?</a:t>
            </a:r>
          </a:p>
          <a:p>
            <a:r>
              <a:rPr lang="en-US" dirty="0">
                <a:latin typeface="Calibri"/>
              </a:rPr>
              <a:t>Communicate results to elected officials, the public and the media!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Objectives</a:t>
            </a:r>
          </a:p>
        </p:txBody>
      </p:sp>
    </p:spTree>
    <p:extLst>
      <p:ext uri="{BB962C8B-B14F-4D97-AF65-F5344CB8AC3E}">
        <p14:creationId xmlns:p14="http://schemas.microsoft.com/office/powerpoint/2010/main" val="108299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5F505C-04EE-4E4C-BD25-437668B83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23" t="15614" r="17651" b="24584"/>
          <a:stretch/>
        </p:blipFill>
        <p:spPr>
          <a:xfrm>
            <a:off x="5048655" y="1445623"/>
            <a:ext cx="5621872" cy="43434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DD2B44-68CF-4A76-BB8E-42E2A689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56" y="208681"/>
            <a:ext cx="11403688" cy="1036850"/>
          </a:xfrm>
        </p:spPr>
        <p:txBody>
          <a:bodyPr anchor="ctr">
            <a:normAutofit/>
          </a:bodyPr>
          <a:lstStyle/>
          <a:p>
            <a:r>
              <a:rPr lang="en-US" sz="3400"/>
              <a:t>Local Roads Are A Huge Part of California’s Network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4AF0EC-3B42-4330-925C-778D05D61964}"/>
              </a:ext>
            </a:extLst>
          </p:cNvPr>
          <p:cNvSpPr/>
          <p:nvPr/>
        </p:nvSpPr>
        <p:spPr>
          <a:xfrm>
            <a:off x="826147" y="1445623"/>
            <a:ext cx="3174353" cy="41646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More than 85% of California’s roads are owned by cities and counties. That’s more than 144,000 centerline miles.</a:t>
            </a:r>
          </a:p>
        </p:txBody>
      </p:sp>
    </p:spTree>
    <p:extLst>
      <p:ext uri="{BB962C8B-B14F-4D97-AF65-F5344CB8AC3E}">
        <p14:creationId xmlns:p14="http://schemas.microsoft.com/office/powerpoint/2010/main" val="5650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Pavements</a:t>
            </a:r>
          </a:p>
        </p:txBody>
      </p:sp>
      <p:pic>
        <p:nvPicPr>
          <p:cNvPr id="12" name="Picture Placeholder 11" descr="A picture containing sky, outdoor, ground, road&#10;&#10;Description automatically generated">
            <a:extLst>
              <a:ext uri="{FF2B5EF4-FFF2-40B4-BE49-F238E27FC236}">
                <a16:creationId xmlns:a16="http://schemas.microsoft.com/office/drawing/2014/main" id="{43E12A31-41C0-4C05-BC8F-3496096F7F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r="31155"/>
          <a:stretch/>
        </p:blipFill>
        <p:spPr>
          <a:xfrm>
            <a:off x="6723017" y="0"/>
            <a:ext cx="5468982" cy="6858000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9B40689-7E02-4A8B-9165-26A801D5523B}"/>
              </a:ext>
            </a:extLst>
          </p:cNvPr>
          <p:cNvGrpSpPr/>
          <p:nvPr/>
        </p:nvGrpSpPr>
        <p:grpSpPr>
          <a:xfrm>
            <a:off x="5033554" y="0"/>
            <a:ext cx="3516904" cy="6858000"/>
            <a:chOff x="5033554" y="0"/>
            <a:chExt cx="3516904" cy="6858000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014C0F30-9A56-4E5D-8915-7440E8902E09}"/>
                </a:ext>
              </a:extLst>
            </p:cNvPr>
            <p:cNvSpPr/>
            <p:nvPr/>
          </p:nvSpPr>
          <p:spPr>
            <a:xfrm>
              <a:off x="7219406" y="5068387"/>
              <a:ext cx="452166" cy="1201783"/>
            </a:xfrm>
            <a:prstGeom prst="parallelogram">
              <a:avLst>
                <a:gd name="adj" fmla="val 6351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hape, arrow&#10;&#10;Description automatically generated">
              <a:extLst>
                <a:ext uri="{FF2B5EF4-FFF2-40B4-BE49-F238E27FC236}">
                  <a16:creationId xmlns:a16="http://schemas.microsoft.com/office/drawing/2014/main" id="{57E7A479-189B-43C7-A7A5-B83794135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554" y="0"/>
              <a:ext cx="3516904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7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DD2B44-68CF-4A76-BB8E-42E2A689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56" y="208681"/>
            <a:ext cx="11403688" cy="1036850"/>
          </a:xfrm>
        </p:spPr>
        <p:txBody>
          <a:bodyPr anchor="ctr">
            <a:normAutofit/>
          </a:bodyPr>
          <a:lstStyle/>
          <a:p>
            <a:r>
              <a:rPr lang="en-US" sz="3400" dirty="0"/>
              <a:t>Survey Responses – PMS Software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4AF0EC-3B42-4330-925C-778D05D61964}"/>
              </a:ext>
            </a:extLst>
          </p:cNvPr>
          <p:cNvSpPr/>
          <p:nvPr/>
        </p:nvSpPr>
        <p:spPr>
          <a:xfrm>
            <a:off x="826147" y="1445623"/>
            <a:ext cx="3174353" cy="41646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98% of total miles are included in a pavement management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A46DA9-3942-4EC8-B18B-C37ED3D67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2" t="4974" r="2195" b="9736"/>
          <a:stretch/>
        </p:blipFill>
        <p:spPr>
          <a:xfrm>
            <a:off x="5381297" y="1445623"/>
            <a:ext cx="4895161" cy="42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</a:rPr>
              <a:t>Average Statewide PCI</a:t>
            </a:r>
          </a:p>
        </p:txBody>
      </p:sp>
      <p:sp>
        <p:nvSpPr>
          <p:cNvPr id="274456" name="Text Box 24"/>
          <p:cNvSpPr txBox="1">
            <a:spLocks noChangeArrowheads="1"/>
          </p:cNvSpPr>
          <p:nvPr/>
        </p:nvSpPr>
        <p:spPr bwMode="auto">
          <a:xfrm>
            <a:off x="8124483" y="2465285"/>
            <a:ext cx="10810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A7259"/>
                </a:solidFill>
                <a:latin typeface="Calibri" panose="020F0502020204030204" pitchFamily="34" charset="0"/>
              </a:rPr>
              <a:t>68 (2008)</a:t>
            </a:r>
          </a:p>
        </p:txBody>
      </p:sp>
      <p:sp>
        <p:nvSpPr>
          <p:cNvPr id="274457" name="Text Box 25"/>
          <p:cNvSpPr txBox="1">
            <a:spLocks noChangeArrowheads="1"/>
          </p:cNvSpPr>
          <p:nvPr/>
        </p:nvSpPr>
        <p:spPr bwMode="auto">
          <a:xfrm>
            <a:off x="8124483" y="2832253"/>
            <a:ext cx="163830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A7259"/>
                </a:solidFill>
                <a:latin typeface="Calibri" panose="020F0502020204030204" pitchFamily="34" charset="0"/>
              </a:rPr>
              <a:t>66 (2012/2014)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2903" y="1055664"/>
            <a:ext cx="2747487" cy="539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67"/>
          <a:stretch/>
        </p:blipFill>
        <p:spPr bwMode="auto">
          <a:xfrm>
            <a:off x="1751099" y="1408385"/>
            <a:ext cx="2588983" cy="24392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782903" y="5424778"/>
            <a:ext cx="682853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837273" y="1855857"/>
            <a:ext cx="615720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9"/>
          <p:cNvPicPr>
            <a:picLocks noChangeAspect="1" noChangeArrowheads="1"/>
          </p:cNvPicPr>
          <p:nvPr/>
        </p:nvPicPr>
        <p:blipFill rotWithShape="1">
          <a:blip r:embed="rId5"/>
          <a:srcRect l="13466"/>
          <a:stretch/>
        </p:blipFill>
        <p:spPr bwMode="auto">
          <a:xfrm>
            <a:off x="1751098" y="3962401"/>
            <a:ext cx="2588984" cy="224389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8112062" y="3202141"/>
            <a:ext cx="17443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A7259"/>
                </a:solidFill>
                <a:latin typeface="Calibri" panose="020F0502020204030204" pitchFamily="34" charset="0"/>
              </a:rPr>
              <a:t>65 (2016/2018)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DCCD15A-DAB8-435C-A122-4AE36F36E8AC}"/>
              </a:ext>
            </a:extLst>
          </p:cNvPr>
          <p:cNvSpPr/>
          <p:nvPr/>
        </p:nvSpPr>
        <p:spPr>
          <a:xfrm rot="10800000">
            <a:off x="7666778" y="2832253"/>
            <a:ext cx="396212" cy="3693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6EB7ABE-BD96-4185-AA3E-8026985DE8BB}"/>
              </a:ext>
            </a:extLst>
          </p:cNvPr>
          <p:cNvSpPr/>
          <p:nvPr/>
        </p:nvSpPr>
        <p:spPr>
          <a:xfrm>
            <a:off x="8164319" y="2081512"/>
            <a:ext cx="3754818" cy="187081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PCI = 66 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 = 68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Counties = 61</a:t>
            </a:r>
          </a:p>
        </p:txBody>
      </p:sp>
    </p:spTree>
    <p:extLst>
      <p:ext uri="{BB962C8B-B14F-4D97-AF65-F5344CB8AC3E}">
        <p14:creationId xmlns:p14="http://schemas.microsoft.com/office/powerpoint/2010/main" val="23184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ales Direction 16X9">
  <a:themeElements>
    <a:clrScheme name="Statewide 2020">
      <a:dk1>
        <a:srgbClr val="000000"/>
      </a:dk1>
      <a:lt1>
        <a:srgbClr val="FFFFFF"/>
      </a:lt1>
      <a:dk2>
        <a:srgbClr val="274259"/>
      </a:dk2>
      <a:lt2>
        <a:srgbClr val="778C4A"/>
      </a:lt2>
      <a:accent1>
        <a:srgbClr val="274259"/>
      </a:accent1>
      <a:accent2>
        <a:srgbClr val="2D77A6"/>
      </a:accent2>
      <a:accent3>
        <a:srgbClr val="48B0D9"/>
      </a:accent3>
      <a:accent4>
        <a:srgbClr val="548F4D"/>
      </a:accent4>
      <a:accent5>
        <a:srgbClr val="456B48"/>
      </a:accent5>
      <a:accent6>
        <a:srgbClr val="5F5F5F"/>
      </a:accent6>
      <a:hlink>
        <a:srgbClr val="0070C0"/>
      </a:hlink>
      <a:folHlink>
        <a:srgbClr val="48B0D9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Direction_16x9.potx" id="{FE35DD5A-B687-4161-B4D9-35484B75A379}" vid="{5DB76398-B2EF-4269-B3B2-C0E4C29F3554}"/>
    </a:ext>
  </a:extLst>
</a:theme>
</file>

<file path=ppt/theme/theme2.xml><?xml version="1.0" encoding="utf-8"?>
<a:theme xmlns:a="http://schemas.openxmlformats.org/drawingml/2006/main" name="1_Sales Direction 16X9">
  <a:themeElements>
    <a:clrScheme name="Statewide 2020">
      <a:dk1>
        <a:srgbClr val="000000"/>
      </a:dk1>
      <a:lt1>
        <a:srgbClr val="FFFFFF"/>
      </a:lt1>
      <a:dk2>
        <a:srgbClr val="274259"/>
      </a:dk2>
      <a:lt2>
        <a:srgbClr val="778C4A"/>
      </a:lt2>
      <a:accent1>
        <a:srgbClr val="274259"/>
      </a:accent1>
      <a:accent2>
        <a:srgbClr val="2D77A6"/>
      </a:accent2>
      <a:accent3>
        <a:srgbClr val="48B0D9"/>
      </a:accent3>
      <a:accent4>
        <a:srgbClr val="548F4D"/>
      </a:accent4>
      <a:accent5>
        <a:srgbClr val="456B48"/>
      </a:accent5>
      <a:accent6>
        <a:srgbClr val="5F5F5F"/>
      </a:accent6>
      <a:hlink>
        <a:srgbClr val="0070C0"/>
      </a:hlink>
      <a:folHlink>
        <a:srgbClr val="48B0D9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Direction_16x9.potx" id="{FE35DD5A-B687-4161-B4D9-35484B75A379}" vid="{5DB76398-B2EF-4269-B3B2-C0E4C29F3554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atewide 2020">
    <a:dk1>
      <a:srgbClr val="000000"/>
    </a:dk1>
    <a:lt1>
      <a:srgbClr val="FFFFFF"/>
    </a:lt1>
    <a:dk2>
      <a:srgbClr val="274259"/>
    </a:dk2>
    <a:lt2>
      <a:srgbClr val="778C4A"/>
    </a:lt2>
    <a:accent1>
      <a:srgbClr val="274259"/>
    </a:accent1>
    <a:accent2>
      <a:srgbClr val="2D77A6"/>
    </a:accent2>
    <a:accent3>
      <a:srgbClr val="48B0D9"/>
    </a:accent3>
    <a:accent4>
      <a:srgbClr val="548F4D"/>
    </a:accent4>
    <a:accent5>
      <a:srgbClr val="456B48"/>
    </a:accent5>
    <a:accent6>
      <a:srgbClr val="5F5F5F"/>
    </a:accent6>
    <a:hlink>
      <a:srgbClr val="0070C0"/>
    </a:hlink>
    <a:folHlink>
      <a:srgbClr val="48B0D9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8084</TotalTime>
  <Words>1246</Words>
  <Application>Microsoft Office PowerPoint</Application>
  <PresentationFormat>Widescreen</PresentationFormat>
  <Paragraphs>249</Paragraphs>
  <Slides>40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Book Antiqua</vt:lpstr>
      <vt:lpstr>Calibri</vt:lpstr>
      <vt:lpstr>Franklin Gothic Demi</vt:lpstr>
      <vt:lpstr>Franklin Gothic Demi Cond</vt:lpstr>
      <vt:lpstr>Franklin Gothic Medium</vt:lpstr>
      <vt:lpstr>inherit</vt:lpstr>
      <vt:lpstr>Open Sans</vt:lpstr>
      <vt:lpstr>Times New Roman</vt:lpstr>
      <vt:lpstr>Trebuchet MS</vt:lpstr>
      <vt:lpstr>Verdana</vt:lpstr>
      <vt:lpstr>Sales Direction 16X9</vt:lpstr>
      <vt:lpstr>1_Sales Direction 16X9</vt:lpstr>
      <vt:lpstr>California Statewide Local Streets &amp; Roads Needs Assessment - 2020 Update</vt:lpstr>
      <vt:lpstr>Project Sponsors</vt:lpstr>
      <vt:lpstr>Has this project been successful? </vt:lpstr>
      <vt:lpstr>Senate Bill No. 1 Approved by Governor April 28, 2017</vt:lpstr>
      <vt:lpstr>Project Objectives</vt:lpstr>
      <vt:lpstr>Local Roads Are A Huge Part of California’s Network</vt:lpstr>
      <vt:lpstr>Pavements</vt:lpstr>
      <vt:lpstr>Survey Responses – PMS Software</vt:lpstr>
      <vt:lpstr>Average Statewide PCI</vt:lpstr>
      <vt:lpstr>PCI of 66 Looks Like This</vt:lpstr>
      <vt:lpstr>Average PCIs Don’t Tell the Whole Story</vt:lpstr>
      <vt:lpstr>Compare 2008 with 2020</vt:lpstr>
      <vt:lpstr>Condition of [City/County] Local Roads</vt:lpstr>
      <vt:lpstr>PowerPoint Presentation</vt:lpstr>
      <vt:lpstr>Complete Streets</vt:lpstr>
      <vt:lpstr>PowerPoint Presentation</vt:lpstr>
      <vt:lpstr>PowerPoint Presentation</vt:lpstr>
      <vt:lpstr>Additional Regulatory Requirements</vt:lpstr>
      <vt:lpstr>PowerPoint Presentation</vt:lpstr>
      <vt:lpstr>PowerPoint Presentation</vt:lpstr>
      <vt:lpstr>PowerPoint Presentation</vt:lpstr>
      <vt:lpstr>Essential Components</vt:lpstr>
      <vt:lpstr>Essential Components Include:</vt:lpstr>
      <vt:lpstr>PowerPoint Presentation</vt:lpstr>
      <vt:lpstr>Local Bridges</vt:lpstr>
      <vt:lpstr>Cities &amp; Counties Own 12,339 Bridges</vt:lpstr>
      <vt:lpstr>How Old Are Local Bridges?</vt:lpstr>
      <vt:lpstr>Bridge Conditions (Local &amp; State)</vt:lpstr>
      <vt:lpstr>PowerPoint Presentation</vt:lpstr>
      <vt:lpstr>PowerPoint Presentation</vt:lpstr>
      <vt:lpstr>PowerPoint Presentation</vt:lpstr>
      <vt:lpstr>How is SB 1 Helping?</vt:lpstr>
      <vt:lpstr>Funding Trends</vt:lpstr>
      <vt:lpstr>PowerPoint Presentation</vt:lpstr>
      <vt:lpstr>PowerPoint Presentation</vt:lpstr>
      <vt:lpstr>PowerPoint Presentation</vt:lpstr>
      <vt:lpstr>Statewide Needs Summary</vt:lpstr>
      <vt:lpstr>Funding Shortfall for [City/County]</vt:lpstr>
      <vt:lpstr>Key Findings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 Layout</dc:title>
  <dc:creator>Alyssa Sanchez</dc:creator>
  <cp:lastModifiedBy>Margot Yapp</cp:lastModifiedBy>
  <cp:revision>283</cp:revision>
  <cp:lastPrinted>2018-04-26T23:18:06Z</cp:lastPrinted>
  <dcterms:created xsi:type="dcterms:W3CDTF">2012-08-30T21:52:00Z</dcterms:created>
  <dcterms:modified xsi:type="dcterms:W3CDTF">2021-08-23T21:15:25Z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0x0101007C1D5F340F01F94FA2FD29A5E6DC872E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